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2" r:id="rId1"/>
  </p:sldMasterIdLst>
  <p:notesMasterIdLst>
    <p:notesMasterId r:id="rId23"/>
  </p:notesMasterIdLst>
  <p:handoutMasterIdLst>
    <p:handoutMasterId r:id="rId24"/>
  </p:handoutMasterIdLst>
  <p:sldIdLst>
    <p:sldId id="380" r:id="rId2"/>
    <p:sldId id="552" r:id="rId3"/>
    <p:sldId id="502" r:id="rId4"/>
    <p:sldId id="589" r:id="rId5"/>
    <p:sldId id="590" r:id="rId6"/>
    <p:sldId id="591" r:id="rId7"/>
    <p:sldId id="592" r:id="rId8"/>
    <p:sldId id="593" r:id="rId9"/>
    <p:sldId id="553" r:id="rId10"/>
    <p:sldId id="568" r:id="rId11"/>
    <p:sldId id="569" r:id="rId12"/>
    <p:sldId id="594" r:id="rId13"/>
    <p:sldId id="595" r:id="rId14"/>
    <p:sldId id="541" r:id="rId15"/>
    <p:sldId id="542" r:id="rId16"/>
    <p:sldId id="596" r:id="rId17"/>
    <p:sldId id="597" r:id="rId18"/>
    <p:sldId id="598" r:id="rId19"/>
    <p:sldId id="599" r:id="rId20"/>
    <p:sldId id="600" r:id="rId21"/>
    <p:sldId id="601" r:id="rId22"/>
  </p:sldIdLst>
  <p:sldSz cx="9144000" cy="6858000" type="screen4x3"/>
  <p:notesSz cx="9240838" cy="69548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91">
          <p15:clr>
            <a:srgbClr val="A4A3A4"/>
          </p15:clr>
        </p15:guide>
        <p15:guide id="2" pos="291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94"/>
    <p:restoredTop sz="94762"/>
  </p:normalViewPr>
  <p:slideViewPr>
    <p:cSldViewPr snapToGrid="0">
      <p:cViewPr varScale="1">
        <p:scale>
          <a:sx n="120" d="100"/>
          <a:sy n="120" d="100"/>
        </p:scale>
        <p:origin x="18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 snapToGrid="0">
      <p:cViewPr varScale="1">
        <p:scale>
          <a:sx n="44" d="100"/>
          <a:sy n="44" d="100"/>
        </p:scale>
        <p:origin x="-1224" y="-90"/>
      </p:cViewPr>
      <p:guideLst>
        <p:guide orient="horz" pos="2191"/>
        <p:guide pos="291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1026">
            <a:extLst>
              <a:ext uri="{FF2B5EF4-FFF2-40B4-BE49-F238E27FC236}">
                <a16:creationId xmlns:a16="http://schemas.microsoft.com/office/drawing/2014/main" id="{57C49C48-85DA-EC40-977D-FB7B19A5B05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899" name="Rectangle 1027">
            <a:extLst>
              <a:ext uri="{FF2B5EF4-FFF2-40B4-BE49-F238E27FC236}">
                <a16:creationId xmlns:a16="http://schemas.microsoft.com/office/drawing/2014/main" id="{AE461553-17F7-B543-A8BB-EA04EF3DAEB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5575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900" name="Rectangle 1028">
            <a:extLst>
              <a:ext uri="{FF2B5EF4-FFF2-40B4-BE49-F238E27FC236}">
                <a16:creationId xmlns:a16="http://schemas.microsoft.com/office/drawing/2014/main" id="{9EBFD582-F700-1D4A-8DEF-2FA082A20F0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901" name="Rectangle 1029">
            <a:extLst>
              <a:ext uri="{FF2B5EF4-FFF2-40B4-BE49-F238E27FC236}">
                <a16:creationId xmlns:a16="http://schemas.microsoft.com/office/drawing/2014/main" id="{45081742-F052-0F4E-BBEB-579C0DA6471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5575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 b="1"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8049AE8-96DD-5C4F-9659-9C35F3AC95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8CD4A82A-DDAD-9347-9BDF-5551ED7A853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99C72F0D-C9E0-9B44-B4C5-F7BC5DF9DE8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235575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BE93BF66-9CEC-B44D-BEA8-432B6BD6CFC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82900" y="522288"/>
            <a:ext cx="3475038" cy="26066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3" name="Rectangle 5">
            <a:extLst>
              <a:ext uri="{FF2B5EF4-FFF2-40B4-BE49-F238E27FC236}">
                <a16:creationId xmlns:a16="http://schemas.microsoft.com/office/drawing/2014/main" id="{9C0C5CA6-3EB6-3C44-9A66-8669B2BED2C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1900" y="3303588"/>
            <a:ext cx="6777038" cy="3128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4934" name="Rectangle 6">
            <a:extLst>
              <a:ext uri="{FF2B5EF4-FFF2-40B4-BE49-F238E27FC236}">
                <a16:creationId xmlns:a16="http://schemas.microsoft.com/office/drawing/2014/main" id="{3857D9B4-82D4-D84B-8B14-31778500782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5" name="Rectangle 7">
            <a:extLst>
              <a:ext uri="{FF2B5EF4-FFF2-40B4-BE49-F238E27FC236}">
                <a16:creationId xmlns:a16="http://schemas.microsoft.com/office/drawing/2014/main" id="{943C82AC-F0BA-6C46-8DAA-399E7DB239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35575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03484AE-3C30-7047-A58A-14FB2C9F32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ED0D44EA-817E-DF4B-A3C2-C0331E79E84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18B1139-564A-5642-BEDB-9D9E2745A9FC}" type="slidenum">
              <a:rPr lang="en-US" altLang="en-US" smtClean="0">
                <a:latin typeface="Tahoma" panose="020B0604030504040204" pitchFamily="34" charset="0"/>
              </a:rPr>
              <a:pPr/>
              <a:t>1</a:t>
            </a:fld>
            <a:endParaRPr lang="en-US" altLang="en-US">
              <a:latin typeface="Tahoma" panose="020B0604030504040204" pitchFamily="34" charset="0"/>
            </a:endParaRPr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CFA5D585-8834-B947-AE06-738D203901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53EE24F7-5050-4C4E-BC54-0E707D1EA8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DC85A71E-B890-1C49-BE5D-DA2D1A46C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6B437E6E-DDE7-3545-BB74-2F3B50D366F0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charset="0"/>
              <a:buNone/>
              <a:defRPr sz="28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7C7DF6B-C516-E54A-8257-AC0FF546941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7165F6-F9C9-244D-9EB2-5D0E691B6718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D27CA7B-E7FC-214F-BE9A-015407D8B67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FC61EA8-08C7-434E-9535-EAF3D4F66AC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88143F-B3DF-2F43-B640-60FCEB0733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470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0E7CAD9-7F36-8C44-B59E-5302BD159FF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83B9B-65C0-CE49-A203-BB3A77415998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711DF24-2601-B34B-947B-CD1F2F3434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CC1042-B6AC-4B48-B207-8C44AE10A9D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9AE3FC-19C5-5445-9273-39D253A98E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385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0F16C67-3712-C44F-B442-85882E1EE9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720B7B-9675-1C44-B3DC-CA27141BBFB0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2D2F800-269B-CD4A-8A9E-1052A7B1EF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734F49-48F5-D74D-8DEF-C013A2E4F9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F5D128-1058-AE40-8534-631F2A043B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169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DD59D3D-CD02-9A42-96FC-7E538BB3E5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01CECD-2624-2442-BC73-C059F6BCD08B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5F4984-109C-564B-95B3-CE0C021B62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6754412-B587-1145-9D14-6990924C36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F39AD4-D13C-8D4B-96F7-72199872DE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468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8BCF370-5099-1C48-B506-26E0283563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7DA9A8-FCA5-C446-B4DB-5B9D62264C96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DAF8F34-51E7-A146-BAA3-E60E407C96E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116DAB8-85E3-4D43-8A63-23892437CA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32EBD3-5AFD-8542-81D3-9916AE7F4A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80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6D054-6E7A-4445-B131-1785B73585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787F39-2D57-0C43-861B-EC503001CE24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E6A86F-DFB9-9D4A-B1F6-FFBEF534F7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321AA5-F42A-4640-9D2E-8D4CC11FB8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879D9-A3C5-7F42-AD60-BFE5BD68DE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5777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B83457C-6E12-2B46-8967-6D7347D821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177020-9A31-194F-ACB7-3F9E27FE0400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CE7FDDA-0BE4-154D-937F-8646A9FB89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51B9881-0240-FC47-A041-04BE1A887B0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85708F-30AE-2746-B3E2-442221BA8D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561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B5248AE-80D9-7840-971E-FA7E6CDFD8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86D81B-6953-324B-8498-9E024113D32C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52CA496-9A24-C148-AFCA-09541CB883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E001FB0-F48E-D34C-8D6E-3983560D534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2B85E6-4731-5146-9E5D-11BC26A84B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608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7E8C03F-BADB-5C4B-812B-BF8EDA4F620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CCFE67-483C-4041-808B-E7F6370386DE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410EA2BA-36DF-EC4C-BAEE-0E95B86458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D878D0A-0638-7C43-B0A8-91CD70AB41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74FB8A-DFBD-4448-A592-890CC59317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80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1BBC78-7E86-064A-9C9A-C9049E8F97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A9110B-1E9C-2C45-9551-D78D98A7967D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89C78F-34CA-AF44-8308-4632ACD14B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9DD2EA-5FEE-7E4A-A8F0-0DD57D32FF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40C987-91EF-BD43-8DF0-C0F9228623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8533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CB88AD-44E8-414A-AA1E-A0E4595E0B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D8F263-0CF2-2749-A6F0-14D117935B38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065A4-A8C4-8C44-AACC-1E74EF5A51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A7D9DC-07E2-8E42-83F5-1A09309FAE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4A640D-87E1-4E40-BFA6-DCAB4E1D8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844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9566986-5672-4A46-A9AB-63D2A4723E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3CC056D0-466E-E24B-8968-8EE61F5327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6324" name="Rectangle 4">
            <a:extLst>
              <a:ext uri="{FF2B5EF4-FFF2-40B4-BE49-F238E27FC236}">
                <a16:creationId xmlns:a16="http://schemas.microsoft.com/office/drawing/2014/main" id="{3764912E-419C-7A4F-9B36-BAE5D5FFB4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Garamond" panose="02020404030301010803" pitchFamily="18" charset="0"/>
                <a:ea typeface="+mn-ea"/>
              </a:defRPr>
            </a:lvl1pPr>
          </a:lstStyle>
          <a:p>
            <a:pPr>
              <a:defRPr/>
            </a:pPr>
            <a:fld id="{46DCBAC6-0A04-AE48-B9B6-037479D03185}" type="datetime1">
              <a:rPr lang="en-US" altLang="en-US"/>
              <a:pPr>
                <a:defRPr/>
              </a:pPr>
              <a:t>3/1/21</a:t>
            </a:fld>
            <a:endParaRPr lang="en-US" altLang="en-US"/>
          </a:p>
        </p:txBody>
      </p:sp>
      <p:sp>
        <p:nvSpPr>
          <p:cNvPr id="56325" name="Rectangle 5">
            <a:extLst>
              <a:ext uri="{FF2B5EF4-FFF2-40B4-BE49-F238E27FC236}">
                <a16:creationId xmlns:a16="http://schemas.microsoft.com/office/drawing/2014/main" id="{9FD6C920-402B-184B-9246-681D3836A7B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Garamond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56326" name="Rectangle 6">
            <a:extLst>
              <a:ext uri="{FF2B5EF4-FFF2-40B4-BE49-F238E27FC236}">
                <a16:creationId xmlns:a16="http://schemas.microsoft.com/office/drawing/2014/main" id="{5FAA1A7C-F3AA-314A-84D6-75E34A0167A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aramond" panose="02020404030301010803" pitchFamily="18" charset="0"/>
                <a:ea typeface="+mn-ea"/>
              </a:defRPr>
            </a:lvl1pPr>
          </a:lstStyle>
          <a:p>
            <a:pPr>
              <a:defRPr/>
            </a:pPr>
            <a:fld id="{F375BBFA-DCE2-444E-A741-4FC38B07BB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>
            <a:extLst>
              <a:ext uri="{FF2B5EF4-FFF2-40B4-BE49-F238E27FC236}">
                <a16:creationId xmlns:a16="http://schemas.microsoft.com/office/drawing/2014/main" id="{C542F567-5095-8C4D-AC55-605591D8C4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>
            <a:extLst>
              <a:ext uri="{FF2B5EF4-FFF2-40B4-BE49-F238E27FC236}">
                <a16:creationId xmlns:a16="http://schemas.microsoft.com/office/drawing/2014/main" id="{02361FBE-1D91-E446-91F0-03EF4B5DF73A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ea typeface="Arial" charset="0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java/lang/CharSequence.html" TargetMode="External"/><Relationship Id="rId2" Type="http://schemas.openxmlformats.org/officeDocument/2006/relationships/hyperlink" Target="https://developer.android.com/reference/android/view/Menu.html#add(int,%20int,%20int,%20java.lang.CharSequence)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Rectangle 2">
            <a:extLst>
              <a:ext uri="{FF2B5EF4-FFF2-40B4-BE49-F238E27FC236}">
                <a16:creationId xmlns:a16="http://schemas.microsoft.com/office/drawing/2014/main" id="{F4B948FF-3777-C64F-8097-5C7F967FA86D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546100" y="444500"/>
            <a:ext cx="8597900" cy="1473200"/>
          </a:xfrm>
        </p:spPr>
        <p:txBody>
          <a:bodyPr anchor="ctr"/>
          <a:lstStyle/>
          <a:p>
            <a:pPr eaLnBrk="1" hangingPunct="1">
              <a:defRPr/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CIS 470</a:t>
            </a:r>
            <a:b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</a:br>
            <a:r>
              <a:rPr lang="en-US" b="1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Mobile App Development</a:t>
            </a: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</p:txBody>
      </p:sp>
      <p:sp>
        <p:nvSpPr>
          <p:cNvPr id="199683" name="Rectangle 3">
            <a:extLst>
              <a:ext uri="{FF2B5EF4-FFF2-40B4-BE49-F238E27FC236}">
                <a16:creationId xmlns:a16="http://schemas.microsoft.com/office/drawing/2014/main" id="{4053F3EA-FDF9-B04E-995B-9F915D08F914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>
          <a:xfrm>
            <a:off x="787400" y="2752725"/>
            <a:ext cx="7594600" cy="33020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36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Lecture 9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endParaRPr lang="en-US" sz="3600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Wenbing Zhao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20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Department of Electrical Engineering and Computer Science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24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Cleveland </a:t>
            </a:r>
            <a:r>
              <a:rPr lang="en-US" sz="240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State University</a:t>
            </a:r>
            <a:endParaRPr lang="en-US" sz="3200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</p:txBody>
      </p:sp>
      <p:sp>
        <p:nvSpPr>
          <p:cNvPr id="15363" name="Date Placeholder 1">
            <a:extLst>
              <a:ext uri="{FF2B5EF4-FFF2-40B4-BE49-F238E27FC236}">
                <a16:creationId xmlns:a16="http://schemas.microsoft.com/office/drawing/2014/main" id="{DE61F557-D572-A243-A886-A4A3801E554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0D49C32-019B-2E49-B3C3-9BE8F4D5C2BE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5364" name="Footer Placeholder 2">
            <a:extLst>
              <a:ext uri="{FF2B5EF4-FFF2-40B4-BE49-F238E27FC236}">
                <a16:creationId xmlns:a16="http://schemas.microsoft.com/office/drawing/2014/main" id="{B4139164-76B7-A947-963D-256522566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5365" name="Slide Number Placeholder 3">
            <a:extLst>
              <a:ext uri="{FF2B5EF4-FFF2-40B4-BE49-F238E27FC236}">
                <a16:creationId xmlns:a16="http://schemas.microsoft.com/office/drawing/2014/main" id="{7A4C58F8-B48F-4441-840E-98A132F1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9037992-1AD4-D848-8539-CBD1E914ACCD}" type="slidenum">
              <a:rPr lang="en-US" altLang="en-US" smtClean="0">
                <a:latin typeface="Garamond" panose="02020404030301010803" pitchFamily="18" charset="0"/>
              </a:rPr>
              <a:pPr/>
              <a:t>1</a:t>
            </a:fld>
            <a:endParaRPr lang="en-US" altLang="en-US"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Date Placeholder 1">
            <a:extLst>
              <a:ext uri="{FF2B5EF4-FFF2-40B4-BE49-F238E27FC236}">
                <a16:creationId xmlns:a16="http://schemas.microsoft.com/office/drawing/2014/main" id="{3C677887-3B4D-574F-B9D9-554E3F75C51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D934506-48B5-E94B-8C31-8772198885C9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5602" name="Footer Placeholder 2">
            <a:extLst>
              <a:ext uri="{FF2B5EF4-FFF2-40B4-BE49-F238E27FC236}">
                <a16:creationId xmlns:a16="http://schemas.microsoft.com/office/drawing/2014/main" id="{AC86964A-38BA-4C45-AFEA-29D571312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3ECB67C7-5480-5546-BB7E-EC649B75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E9785BB-BE95-CB49-8365-8953E7308518}" type="slidenum">
              <a:rPr lang="en-US" altLang="en-US" smtClean="0">
                <a:latin typeface="Garamond" panose="02020404030301010803" pitchFamily="18" charset="0"/>
              </a:rPr>
              <a:pPr/>
              <a:t>10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5604" name="Rectangle 1">
            <a:extLst>
              <a:ext uri="{FF2B5EF4-FFF2-40B4-BE49-F238E27FC236}">
                <a16:creationId xmlns:a16="http://schemas.microsoft.com/office/drawing/2014/main" id="{FA8348B7-2A2C-C849-B2A1-BEA006C74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88950"/>
            <a:ext cx="7402513" cy="550862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 i="1" dirty="0"/>
              <a:t>&lt;?</a:t>
            </a:r>
            <a:r>
              <a:rPr lang="en-US" altLang="en-US" sz="1600" b="1" dirty="0">
                <a:solidFill>
                  <a:srgbClr val="0000FF"/>
                </a:solidFill>
              </a:rPr>
              <a:t>xml version=</a:t>
            </a:r>
            <a:r>
              <a:rPr lang="en-US" altLang="en-US" sz="1600" b="1" dirty="0">
                <a:solidFill>
                  <a:srgbClr val="008000"/>
                </a:solidFill>
              </a:rPr>
              <a:t>"1.0" </a:t>
            </a:r>
            <a:r>
              <a:rPr lang="en-US" altLang="en-US" sz="1600" b="1" dirty="0">
                <a:solidFill>
                  <a:srgbClr val="0000FF"/>
                </a:solidFill>
              </a:rPr>
              <a:t>encoding=</a:t>
            </a:r>
            <a:r>
              <a:rPr lang="en-US" altLang="en-US" sz="1600" b="1" dirty="0">
                <a:solidFill>
                  <a:srgbClr val="008000"/>
                </a:solidFill>
              </a:rPr>
              <a:t>"utf-8"</a:t>
            </a:r>
            <a:r>
              <a:rPr lang="en-US" altLang="en-US" sz="1600" i="1" dirty="0"/>
              <a:t>?&gt;</a:t>
            </a:r>
            <a:br>
              <a:rPr lang="en-US" altLang="en-US" sz="1600" i="1" dirty="0"/>
            </a:br>
            <a:r>
              <a:rPr lang="en-US" altLang="en-US" sz="1600" dirty="0"/>
              <a:t>&lt;</a:t>
            </a:r>
            <a:r>
              <a:rPr lang="en-US" sz="1600" dirty="0"/>
              <a:t> </a:t>
            </a:r>
            <a:r>
              <a:rPr lang="en-US" sz="1600" dirty="0" err="1"/>
              <a:t>androidx.constraintlayout.widget.ConstraintLayout</a:t>
            </a:r>
            <a:r>
              <a:rPr lang="en-US" sz="1600" dirty="0"/>
              <a:t> </a:t>
            </a:r>
            <a:r>
              <a:rPr lang="en-US" altLang="en-US" sz="1600" b="1" dirty="0" err="1">
                <a:solidFill>
                  <a:srgbClr val="0000FF"/>
                </a:solidFill>
              </a:rPr>
              <a:t>xmlns: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"http://</a:t>
            </a:r>
            <a:r>
              <a:rPr lang="en-US" altLang="en-US" sz="1600" b="1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600" b="1" dirty="0">
                <a:solidFill>
                  <a:srgbClr val="008000"/>
                </a:solidFill>
              </a:rPr>
              <a:t>/</a:t>
            </a:r>
            <a:r>
              <a:rPr lang="en-US" altLang="en-US" sz="1600" b="1" dirty="0" err="1">
                <a:solidFill>
                  <a:srgbClr val="008000"/>
                </a:solidFill>
              </a:rPr>
              <a:t>apk</a:t>
            </a:r>
            <a:r>
              <a:rPr lang="en-US" altLang="en-US" sz="1600" b="1" dirty="0">
                <a:solidFill>
                  <a:srgbClr val="008000"/>
                </a:solidFill>
              </a:rPr>
              <a:t>/res/android"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0000FF"/>
                </a:solidFill>
              </a:rPr>
              <a:t>xmlns: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"http://</a:t>
            </a:r>
            <a:r>
              <a:rPr lang="en-US" altLang="en-US" sz="1600" b="1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600" b="1" dirty="0">
                <a:solidFill>
                  <a:srgbClr val="008000"/>
                </a:solidFill>
              </a:rPr>
              <a:t>/</a:t>
            </a:r>
            <a:r>
              <a:rPr lang="en-US" altLang="en-US" sz="1600" b="1" dirty="0" err="1">
                <a:solidFill>
                  <a:srgbClr val="008000"/>
                </a:solidFill>
              </a:rPr>
              <a:t>apk</a:t>
            </a:r>
            <a:r>
              <a:rPr lang="en-US" altLang="en-US" sz="1600" b="1" dirty="0">
                <a:solidFill>
                  <a:srgbClr val="008000"/>
                </a:solidFill>
              </a:rPr>
              <a:t>/res-auto"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0000FF"/>
                </a:solidFill>
              </a:rPr>
              <a:t>xmlns:</a:t>
            </a:r>
            <a:r>
              <a:rPr lang="en-US" altLang="en-US" sz="1600" b="1" dirty="0" err="1">
                <a:solidFill>
                  <a:srgbClr val="660E7A"/>
                </a:solidFill>
              </a:rPr>
              <a:t>tools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"http://</a:t>
            </a:r>
            <a:r>
              <a:rPr lang="en-US" altLang="en-US" sz="1600" b="1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600" b="1" dirty="0">
                <a:solidFill>
                  <a:srgbClr val="008000"/>
                </a:solidFill>
              </a:rPr>
              <a:t>/tools"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:id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"@+id/</a:t>
            </a:r>
            <a:r>
              <a:rPr lang="en-US" altLang="en-US" sz="1600" b="1" dirty="0" err="1">
                <a:solidFill>
                  <a:srgbClr val="008000"/>
                </a:solidFill>
              </a:rPr>
              <a:t>activity_main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r>
              <a:rPr lang="en-US" altLang="en-US" sz="16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r>
              <a:rPr lang="en-US" altLang="en-US" sz="16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tools</a:t>
            </a:r>
            <a:r>
              <a:rPr lang="en-US" altLang="en-US" sz="1600" b="1" dirty="0" err="1">
                <a:solidFill>
                  <a:srgbClr val="0000FF"/>
                </a:solidFill>
              </a:rPr>
              <a:t>:context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".</a:t>
            </a:r>
            <a:r>
              <a:rPr lang="en-US" altLang="en-US" sz="1600" b="1" dirty="0" err="1">
                <a:solidFill>
                  <a:srgbClr val="008000"/>
                </a:solidFill>
              </a:rPr>
              <a:t>MainActivity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r>
              <a:rPr lang="en-US" altLang="en-US" sz="1600" dirty="0"/>
              <a:t>&gt;</a:t>
            </a:r>
            <a:br>
              <a:rPr lang="en-US" altLang="en-US" sz="1600" dirty="0"/>
            </a:br>
            <a:r>
              <a:rPr lang="en-US" altLang="en-US" sz="1600" dirty="0"/>
              <a:t>    &lt;</a:t>
            </a:r>
            <a:r>
              <a:rPr lang="en-US" altLang="en-US" sz="1600" b="1" dirty="0" err="1">
                <a:solidFill>
                  <a:srgbClr val="000080"/>
                </a:solidFill>
              </a:rPr>
              <a:t>GridView</a:t>
            </a:r>
            <a:br>
              <a:rPr lang="en-US" altLang="en-US" sz="1600" b="1" dirty="0">
                <a:solidFill>
                  <a:srgbClr val="000080"/>
                </a:solidFill>
              </a:rPr>
            </a:br>
            <a:r>
              <a:rPr lang="en-US" altLang="en-US" sz="1600" b="1" dirty="0">
                <a:solidFill>
                  <a:srgbClr val="00008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:id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"@+id/</a:t>
            </a:r>
            <a:r>
              <a:rPr lang="en-US" altLang="en-US" sz="1600" b="1" dirty="0" err="1">
                <a:solidFill>
                  <a:srgbClr val="008000"/>
                </a:solidFill>
              </a:rPr>
              <a:t>gridview</a:t>
            </a:r>
            <a:r>
              <a:rPr lang="en-US" altLang="en-US" sz="1600" b="1" dirty="0">
                <a:solidFill>
                  <a:srgbClr val="008000"/>
                </a:solidFill>
              </a:rPr>
              <a:t>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"384dp"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"511dp"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:layout_constraintBottom_toBottomOf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"parent"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:layout_constraintHorizontal_bias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"0.0"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:layout_constraintLeft_toLeftOf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"parent"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:layout_constraintRight_toRightOf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"parent"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:layout_constraintTop_toTopOf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"parent"</a:t>
            </a:r>
            <a:br>
              <a:rPr lang="en-US" altLang="en-US" sz="1600" b="1" dirty="0">
                <a:solidFill>
                  <a:srgbClr val="008000"/>
                </a:solidFill>
              </a:rPr>
            </a:br>
            <a:r>
              <a:rPr lang="en-US" altLang="en-US" sz="1600" b="1" dirty="0">
                <a:solidFill>
                  <a:srgbClr val="008000"/>
                </a:solidFill>
              </a:rPr>
              <a:t>        </a:t>
            </a:r>
            <a:r>
              <a:rPr lang="en-US" altLang="en-US" sz="1600" b="1" dirty="0" err="1">
                <a:solidFill>
                  <a:srgbClr val="660E7A"/>
                </a:solidFill>
              </a:rPr>
              <a:t>app</a:t>
            </a:r>
            <a:r>
              <a:rPr lang="en-US" altLang="en-US" sz="1600" b="1" dirty="0" err="1">
                <a:solidFill>
                  <a:srgbClr val="0000FF"/>
                </a:solidFill>
              </a:rPr>
              <a:t>:layout_constraintVertical_bias</a:t>
            </a:r>
            <a:r>
              <a:rPr lang="en-US" altLang="en-US" sz="1600" b="1" dirty="0">
                <a:solidFill>
                  <a:srgbClr val="0000FF"/>
                </a:solidFill>
              </a:rPr>
              <a:t>=</a:t>
            </a:r>
            <a:r>
              <a:rPr lang="en-US" altLang="en-US" sz="1600" b="1" dirty="0">
                <a:solidFill>
                  <a:srgbClr val="008000"/>
                </a:solidFill>
              </a:rPr>
              <a:t>"1.0" </a:t>
            </a:r>
            <a:r>
              <a:rPr lang="en-US" altLang="en-US" sz="1600" dirty="0"/>
              <a:t>/&gt;</a:t>
            </a:r>
            <a:br>
              <a:rPr lang="en-US" altLang="en-US" sz="1600" dirty="0"/>
            </a:br>
            <a:r>
              <a:rPr lang="en-US" altLang="en-US" sz="1600" dirty="0"/>
              <a:t>    </a:t>
            </a:r>
            <a:br>
              <a:rPr lang="en-US" altLang="en-US" sz="1600" dirty="0"/>
            </a:br>
            <a:r>
              <a:rPr lang="en-US" altLang="en-US" sz="1600" dirty="0"/>
              <a:t>&lt;/</a:t>
            </a:r>
            <a:r>
              <a:rPr lang="en-US" sz="1600" dirty="0"/>
              <a:t> </a:t>
            </a:r>
            <a:r>
              <a:rPr lang="en-US" sz="1600" dirty="0" err="1"/>
              <a:t>androidx.constraintlayout.widget.ConstraintLayout</a:t>
            </a:r>
            <a:r>
              <a:rPr lang="en-US" altLang="en-US" sz="1600" dirty="0"/>
              <a:t>&gt;</a:t>
            </a:r>
            <a:br>
              <a:rPr lang="en-US" altLang="en-US" sz="1600" dirty="0"/>
            </a:br>
            <a:endParaRPr lang="en-US" alt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Date Placeholder 1">
            <a:extLst>
              <a:ext uri="{FF2B5EF4-FFF2-40B4-BE49-F238E27FC236}">
                <a16:creationId xmlns:a16="http://schemas.microsoft.com/office/drawing/2014/main" id="{C5B4687A-2959-8141-B58D-F820EF82601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0046C08-E66B-7F48-8AA8-A88CA9E450D3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6626" name="Footer Placeholder 2">
            <a:extLst>
              <a:ext uri="{FF2B5EF4-FFF2-40B4-BE49-F238E27FC236}">
                <a16:creationId xmlns:a16="http://schemas.microsoft.com/office/drawing/2014/main" id="{ED1FB4E0-E47F-FE47-8CC9-92B8200B2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3FB70F19-E024-8447-961E-8FA1B15E5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9D8D562-3A57-CB46-A163-CBFDB0C9598E}" type="slidenum">
              <a:rPr lang="en-US" altLang="en-US" smtClean="0">
                <a:latin typeface="Garamond" panose="02020404030301010803" pitchFamily="18" charset="0"/>
              </a:rPr>
              <a:pPr/>
              <a:t>11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6628" name="Rectangle 2">
            <a:extLst>
              <a:ext uri="{FF2B5EF4-FFF2-40B4-BE49-F238E27FC236}">
                <a16:creationId xmlns:a16="http://schemas.microsoft.com/office/drawing/2014/main" id="{5BF5AF00-18C4-0F48-892A-318CDE17CD6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666750"/>
          </a:xfrm>
        </p:spPr>
        <p:txBody>
          <a:bodyPr anchor="ctr"/>
          <a:lstStyle/>
          <a:p>
            <a:pPr eaLnBrk="1" hangingPunct="1"/>
            <a:r>
              <a:rPr lang="en-US" altLang="en-US" sz="4000"/>
              <a:t>GridView</a:t>
            </a:r>
          </a:p>
        </p:txBody>
      </p:sp>
      <p:sp>
        <p:nvSpPr>
          <p:cNvPr id="26629" name="Rectangle 3">
            <a:extLst>
              <a:ext uri="{FF2B5EF4-FFF2-40B4-BE49-F238E27FC236}">
                <a16:creationId xmlns:a16="http://schemas.microsoft.com/office/drawing/2014/main" id="{0F5DE828-1D4A-8D48-BE08-2A6A2DACE05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3850" y="915988"/>
            <a:ext cx="8229600" cy="3868737"/>
          </a:xfrm>
        </p:spPr>
        <p:txBody>
          <a:bodyPr/>
          <a:lstStyle/>
          <a:p>
            <a:r>
              <a:rPr lang="en-US" altLang="en-US" sz="2000">
                <a:cs typeface="ＭＳ Ｐゴシック" panose="020B0600070205080204" pitchFamily="34" charset="-128"/>
              </a:rPr>
              <a:t>Modify MainActivity.java:</a:t>
            </a:r>
          </a:p>
        </p:txBody>
      </p:sp>
      <p:sp>
        <p:nvSpPr>
          <p:cNvPr id="26630" name="Rectangle 1">
            <a:extLst>
              <a:ext uri="{FF2B5EF4-FFF2-40B4-BE49-F238E27FC236}">
                <a16:creationId xmlns:a16="http://schemas.microsoft.com/office/drawing/2014/main" id="{7408FCDC-79B2-9743-A763-9C86F9A8B3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2988" y="277813"/>
            <a:ext cx="5103812" cy="504753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android.content.Context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sz="1400" dirty="0" err="1"/>
              <a:t>androidx.appcompat.app.ActionBar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sz="1400" dirty="0" err="1"/>
              <a:t>androidx.appcompat.app.AppCompatActivity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android.os.Bundle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android.view.View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android.view.ViewGroup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android.view.animation.AnimationUtils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android.widget.AdapterView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android.widget.BaseAdapter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android.widget.Button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android.widget.GridView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android.widget.ImageSwitcher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android.widget.ImageView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android.widget.Toast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android.widget.ViewSwitcher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public class </a:t>
            </a:r>
            <a:r>
              <a:rPr lang="en-US" altLang="en-US" sz="1400" dirty="0" err="1"/>
              <a:t>MainActivity</a:t>
            </a:r>
            <a:r>
              <a:rPr lang="en-US" altLang="en-US" sz="1400" dirty="0"/>
              <a:t> </a:t>
            </a:r>
            <a:r>
              <a:rPr lang="en-US" altLang="en-US" sz="1400" b="1" dirty="0">
                <a:solidFill>
                  <a:srgbClr val="000080"/>
                </a:solidFill>
              </a:rPr>
              <a:t>extends </a:t>
            </a:r>
            <a:r>
              <a:rPr lang="en-US" altLang="en-US" sz="1400" dirty="0" err="1"/>
              <a:t>AppCompatActivity</a:t>
            </a:r>
            <a:r>
              <a:rPr lang="en-US" altLang="en-US" sz="1400" dirty="0"/>
              <a:t> {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i="1" dirty="0">
                <a:solidFill>
                  <a:srgbClr val="808080"/>
                </a:solidFill>
              </a:rPr>
              <a:t>//---the images to display---</a:t>
            </a:r>
            <a:br>
              <a:rPr lang="en-US" altLang="en-US" sz="1400" i="1" dirty="0">
                <a:solidFill>
                  <a:srgbClr val="808080"/>
                </a:solidFill>
              </a:rPr>
            </a:br>
            <a:r>
              <a:rPr lang="en-US" altLang="en-US" sz="1400" i="1" dirty="0">
                <a:solidFill>
                  <a:srgbClr val="808080"/>
                </a:solidFill>
              </a:rPr>
              <a:t>    </a:t>
            </a:r>
            <a:r>
              <a:rPr lang="en-US" altLang="en-US" sz="1400" dirty="0"/>
              <a:t>Integer[] </a:t>
            </a:r>
            <a:r>
              <a:rPr lang="en-US" altLang="en-US" sz="1400" b="1" dirty="0" err="1">
                <a:solidFill>
                  <a:srgbClr val="660E7A"/>
                </a:solidFill>
              </a:rPr>
              <a:t>imageIDs</a:t>
            </a:r>
            <a:r>
              <a:rPr lang="en-US" altLang="en-US" sz="1400" b="1" dirty="0">
                <a:solidFill>
                  <a:srgbClr val="660E7A"/>
                </a:solidFill>
              </a:rPr>
              <a:t> </a:t>
            </a:r>
            <a:r>
              <a:rPr lang="en-US" altLang="en-US" sz="1400" dirty="0"/>
              <a:t>= {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R.mipmap.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butterfly</a:t>
            </a:r>
            <a:r>
              <a:rPr lang="en-US" altLang="en-US" sz="1400" dirty="0"/>
              <a:t>,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R.mipmap.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windows</a:t>
            </a:r>
            <a:r>
              <a:rPr lang="en-US" altLang="en-US" sz="1400" dirty="0"/>
              <a:t>,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R.mipmap.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ic_launcher</a:t>
            </a:r>
            <a:br>
              <a:rPr lang="en-US" altLang="en-US" sz="1400" b="1" i="1" dirty="0">
                <a:solidFill>
                  <a:srgbClr val="660E7A"/>
                </a:solidFill>
              </a:rPr>
            </a:br>
            <a:r>
              <a:rPr lang="en-US" altLang="en-US" sz="1400" b="1" i="1" dirty="0">
                <a:solidFill>
                  <a:srgbClr val="660E7A"/>
                </a:solidFill>
              </a:rPr>
              <a:t>    </a:t>
            </a:r>
            <a:r>
              <a:rPr lang="en-US" altLang="en-US" sz="1400" dirty="0"/>
              <a:t>};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Date Placeholder 1">
            <a:extLst>
              <a:ext uri="{FF2B5EF4-FFF2-40B4-BE49-F238E27FC236}">
                <a16:creationId xmlns:a16="http://schemas.microsoft.com/office/drawing/2014/main" id="{E8C27984-CAF0-3F4F-B0A3-572C7084646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F9063A5-41DF-564F-BE63-9A4562028339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7650" name="Footer Placeholder 2">
            <a:extLst>
              <a:ext uri="{FF2B5EF4-FFF2-40B4-BE49-F238E27FC236}">
                <a16:creationId xmlns:a16="http://schemas.microsoft.com/office/drawing/2014/main" id="{1CF7828F-1299-D344-816E-DF233E824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7651" name="Slide Number Placeholder 3">
            <a:extLst>
              <a:ext uri="{FF2B5EF4-FFF2-40B4-BE49-F238E27FC236}">
                <a16:creationId xmlns:a16="http://schemas.microsoft.com/office/drawing/2014/main" id="{5871F44A-CE97-8B4B-A88B-AF047655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EE01242-C6C2-E64A-B3F1-D9B371BDCBEC}" type="slidenum">
              <a:rPr lang="en-US" altLang="en-US" smtClean="0">
                <a:latin typeface="Garamond" panose="02020404030301010803" pitchFamily="18" charset="0"/>
              </a:rPr>
              <a:pPr/>
              <a:t>12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7652" name="Rectangle 2">
            <a:extLst>
              <a:ext uri="{FF2B5EF4-FFF2-40B4-BE49-F238E27FC236}">
                <a16:creationId xmlns:a16="http://schemas.microsoft.com/office/drawing/2014/main" id="{D03C5F3A-4E44-E541-88C0-E5C6E03A582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666750"/>
          </a:xfrm>
        </p:spPr>
        <p:txBody>
          <a:bodyPr anchor="ctr"/>
          <a:lstStyle/>
          <a:p>
            <a:pPr eaLnBrk="1" hangingPunct="1"/>
            <a:r>
              <a:rPr lang="en-US" altLang="en-US" sz="4000"/>
              <a:t>GridView</a:t>
            </a:r>
          </a:p>
        </p:txBody>
      </p:sp>
      <p:sp>
        <p:nvSpPr>
          <p:cNvPr id="27653" name="Rectangle 2">
            <a:extLst>
              <a:ext uri="{FF2B5EF4-FFF2-40B4-BE49-F238E27FC236}">
                <a16:creationId xmlns:a16="http://schemas.microsoft.com/office/drawing/2014/main" id="{454BBFB3-BA18-5949-9DC1-FE5192A7D4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5838" y="1277938"/>
            <a:ext cx="6904037" cy="353943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dirty="0">
                <a:solidFill>
                  <a:srgbClr val="808000"/>
                </a:solidFill>
              </a:rPr>
              <a:t>@Override</a:t>
            </a:r>
            <a:br>
              <a:rPr lang="en-US" altLang="en-US" sz="1400" dirty="0">
                <a:solidFill>
                  <a:srgbClr val="808000"/>
                </a:solidFill>
              </a:rPr>
            </a:br>
            <a:r>
              <a:rPr lang="en-US" altLang="en-US" sz="1400" b="1" dirty="0">
                <a:solidFill>
                  <a:srgbClr val="000080"/>
                </a:solidFill>
              </a:rPr>
              <a:t>protected void </a:t>
            </a:r>
            <a:r>
              <a:rPr lang="en-US" altLang="en-US" sz="1400" dirty="0" err="1"/>
              <a:t>onCreate</a:t>
            </a:r>
            <a:r>
              <a:rPr lang="en-US" altLang="en-US" sz="1400" dirty="0"/>
              <a:t>(Bundle </a:t>
            </a:r>
            <a:r>
              <a:rPr lang="en-US" altLang="en-US" sz="1400" dirty="0" err="1"/>
              <a:t>savedInstanceState</a:t>
            </a:r>
            <a:r>
              <a:rPr lang="en-US" altLang="en-US" sz="1400" dirty="0"/>
              <a:t>) {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000080"/>
                </a:solidFill>
              </a:rPr>
              <a:t>super</a:t>
            </a:r>
            <a:r>
              <a:rPr lang="en-US" altLang="en-US" sz="1400" dirty="0" err="1"/>
              <a:t>.onCreate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savedInstanceState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dirty="0" err="1"/>
              <a:t>setContentView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R.layout.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activity_main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dirty="0" err="1"/>
              <a:t>GridView</a:t>
            </a:r>
            <a:r>
              <a:rPr lang="en-US" altLang="en-US" sz="1400" dirty="0"/>
              <a:t> </a:t>
            </a:r>
            <a:r>
              <a:rPr lang="en-US" altLang="en-US" sz="1400" dirty="0" err="1"/>
              <a:t>gridView</a:t>
            </a:r>
            <a:r>
              <a:rPr lang="en-US" altLang="en-US" sz="1400" dirty="0"/>
              <a:t> = (</a:t>
            </a:r>
            <a:r>
              <a:rPr lang="en-US" altLang="en-US" sz="1400" dirty="0" err="1"/>
              <a:t>GridView</a:t>
            </a:r>
            <a:r>
              <a:rPr lang="en-US" altLang="en-US" sz="1400" dirty="0"/>
              <a:t>) </a:t>
            </a:r>
            <a:r>
              <a:rPr lang="en-US" altLang="en-US" sz="1400" dirty="0" err="1"/>
              <a:t>findViewById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R.id.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gridview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dirty="0" err="1"/>
              <a:t>gridView.setAdapter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ImageAdapter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this</a:t>
            </a:r>
            <a:r>
              <a:rPr lang="en-US" altLang="en-US" sz="1400" dirty="0"/>
              <a:t>));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dirty="0" err="1"/>
              <a:t>gridView.setOnItemClickListener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AdapterView.OnItemClickListener</a:t>
            </a:r>
            <a:r>
              <a:rPr lang="en-US" altLang="en-US" sz="1400" dirty="0"/>
              <a:t>()</a:t>
            </a:r>
            <a:br>
              <a:rPr lang="en-US" altLang="en-US" sz="1400" dirty="0"/>
            </a:br>
            <a:r>
              <a:rPr lang="en-US" altLang="en-US" sz="1400" dirty="0"/>
              <a:t>    {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void </a:t>
            </a:r>
            <a:r>
              <a:rPr lang="en-US" altLang="en-US" sz="1400" dirty="0" err="1"/>
              <a:t>onItemClick</a:t>
            </a:r>
            <a:r>
              <a:rPr lang="en-US" altLang="en-US" sz="1400" dirty="0"/>
              <a:t>(</a:t>
            </a:r>
            <a:r>
              <a:rPr lang="en-US" altLang="en-US" sz="1400" dirty="0" err="1"/>
              <a:t>AdapterView</a:t>
            </a:r>
            <a:r>
              <a:rPr lang="en-US" altLang="en-US" sz="1400" dirty="0"/>
              <a:t> parent, View v, </a:t>
            </a:r>
            <a:r>
              <a:rPr lang="en-US" altLang="en-US" sz="1400" b="1" dirty="0" err="1">
                <a:solidFill>
                  <a:srgbClr val="000080"/>
                </a:solidFill>
              </a:rPr>
              <a:t>int</a:t>
            </a:r>
            <a:r>
              <a:rPr lang="en-US" altLang="en-US" sz="1400" b="1" dirty="0">
                <a:solidFill>
                  <a:srgbClr val="000080"/>
                </a:solidFill>
              </a:rPr>
              <a:t> </a:t>
            </a:r>
            <a:r>
              <a:rPr lang="en-US" altLang="en-US" sz="1400" dirty="0"/>
              <a:t>position, </a:t>
            </a:r>
            <a:r>
              <a:rPr lang="en-US" altLang="en-US" sz="1400" b="1" dirty="0">
                <a:solidFill>
                  <a:srgbClr val="000080"/>
                </a:solidFill>
              </a:rPr>
              <a:t>long </a:t>
            </a:r>
            <a:r>
              <a:rPr lang="en-US" altLang="en-US" sz="1400" dirty="0"/>
              <a:t>id) {</a:t>
            </a:r>
            <a:br>
              <a:rPr lang="en-US" altLang="en-US" sz="1400" dirty="0"/>
            </a:br>
            <a:r>
              <a:rPr lang="en-US" altLang="en-US" sz="1400" dirty="0"/>
              <a:t>	  </a:t>
            </a:r>
            <a:r>
              <a:rPr lang="en-US" altLang="en-US" sz="1400" dirty="0" err="1"/>
              <a:t>Toast.</a:t>
            </a:r>
            <a:r>
              <a:rPr lang="en-US" altLang="en-US" sz="1400" i="1" dirty="0" err="1"/>
              <a:t>makeText</a:t>
            </a:r>
            <a:r>
              <a:rPr lang="en-US" altLang="en-US" sz="1400" dirty="0"/>
              <a:t>(</a:t>
            </a:r>
            <a:r>
              <a:rPr lang="en-US" altLang="en-US" sz="1400" dirty="0" err="1"/>
              <a:t>getBaseContext</a:t>
            </a:r>
            <a:r>
              <a:rPr lang="en-US" altLang="en-US" sz="1400" dirty="0"/>
              <a:t>(),</a:t>
            </a:r>
            <a:br>
              <a:rPr lang="en-US" altLang="en-US" sz="1400" dirty="0"/>
            </a:br>
            <a:r>
              <a:rPr lang="en-US" altLang="en-US" sz="1400" dirty="0"/>
              <a:t>                    </a:t>
            </a:r>
            <a:r>
              <a:rPr lang="en-US" altLang="en-US" sz="1400" b="1" dirty="0">
                <a:solidFill>
                  <a:srgbClr val="008000"/>
                </a:solidFill>
              </a:rPr>
              <a:t>"pic" </a:t>
            </a:r>
            <a:r>
              <a:rPr lang="en-US" altLang="en-US" sz="1400" dirty="0"/>
              <a:t>+ (position + </a:t>
            </a:r>
            <a:r>
              <a:rPr lang="en-US" altLang="en-US" sz="1400" dirty="0">
                <a:solidFill>
                  <a:srgbClr val="0000FF"/>
                </a:solidFill>
              </a:rPr>
              <a:t>1</a:t>
            </a:r>
            <a:r>
              <a:rPr lang="en-US" altLang="en-US" sz="1400" dirty="0"/>
              <a:t>) + </a:t>
            </a:r>
            <a:r>
              <a:rPr lang="en-US" altLang="en-US" sz="1400" b="1" dirty="0">
                <a:solidFill>
                  <a:srgbClr val="008000"/>
                </a:solidFill>
              </a:rPr>
              <a:t>" selected"</a:t>
            </a:r>
            <a:r>
              <a:rPr lang="en-US" altLang="en-US" sz="1400" dirty="0"/>
              <a:t>,</a:t>
            </a:r>
            <a:br>
              <a:rPr lang="en-US" altLang="en-US" sz="1400" dirty="0"/>
            </a:br>
            <a:r>
              <a:rPr lang="en-US" altLang="en-US" sz="1400" dirty="0"/>
              <a:t>                    </a:t>
            </a:r>
            <a:r>
              <a:rPr lang="en-US" altLang="en-US" sz="1400" dirty="0" err="1"/>
              <a:t>Toast.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LENGTH_SHORT</a:t>
            </a:r>
            <a:r>
              <a:rPr lang="en-US" altLang="en-US" sz="1400" dirty="0"/>
              <a:t>).show();</a:t>
            </a:r>
            <a:br>
              <a:rPr lang="en-US" altLang="en-US" sz="1400" dirty="0"/>
            </a:br>
            <a:r>
              <a:rPr lang="en-US" altLang="en-US" sz="1400" dirty="0"/>
              <a:t>        }</a:t>
            </a:r>
            <a:br>
              <a:rPr lang="en-US" altLang="en-US" sz="1400" dirty="0"/>
            </a:br>
            <a:r>
              <a:rPr lang="en-US" altLang="en-US" sz="1400" dirty="0"/>
              <a:t>    });</a:t>
            </a:r>
            <a:br>
              <a:rPr lang="en-US" altLang="en-US" sz="1400" dirty="0"/>
            </a:br>
            <a:r>
              <a:rPr lang="en-US" altLang="en-US" sz="1400" dirty="0"/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1">
            <a:extLst>
              <a:ext uri="{FF2B5EF4-FFF2-40B4-BE49-F238E27FC236}">
                <a16:creationId xmlns:a16="http://schemas.microsoft.com/office/drawing/2014/main" id="{753EEB53-3676-914D-97FF-FB030365D57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38D1E26-76D0-984A-9516-AE73DF8A8C4C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8674" name="Footer Placeholder 2">
            <a:extLst>
              <a:ext uri="{FF2B5EF4-FFF2-40B4-BE49-F238E27FC236}">
                <a16:creationId xmlns:a16="http://schemas.microsoft.com/office/drawing/2014/main" id="{BDDDAD5E-EE7B-7F4E-9A69-527C8DF0A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7C499006-2FCE-004D-9AAC-95F59ADD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60610FF-B9C5-E349-AA61-8DBA9598E5F8}" type="slidenum">
              <a:rPr lang="en-US" altLang="en-US" smtClean="0">
                <a:latin typeface="Garamond" panose="02020404030301010803" pitchFamily="18" charset="0"/>
              </a:rPr>
              <a:pPr/>
              <a:t>13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8676" name="Rectangle 1">
            <a:extLst>
              <a:ext uri="{FF2B5EF4-FFF2-40B4-BE49-F238E27FC236}">
                <a16:creationId xmlns:a16="http://schemas.microsoft.com/office/drawing/2014/main" id="{476D655D-E974-C047-BF71-604C3664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2150" y="277813"/>
            <a:ext cx="6802438" cy="56943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dirty="0"/>
              <a:t> </a:t>
            </a:r>
            <a:r>
              <a:rPr lang="en-US" altLang="en-US" sz="1400" b="1" dirty="0">
                <a:solidFill>
                  <a:srgbClr val="000080"/>
                </a:solidFill>
              </a:rPr>
              <a:t>public class </a:t>
            </a:r>
            <a:r>
              <a:rPr lang="en-US" altLang="en-US" sz="1400" dirty="0" err="1"/>
              <a:t>ImageAdapter</a:t>
            </a:r>
            <a:r>
              <a:rPr lang="en-US" altLang="en-US" sz="1400" dirty="0"/>
              <a:t> </a:t>
            </a:r>
            <a:r>
              <a:rPr lang="en-US" altLang="en-US" sz="1400" b="1" dirty="0">
                <a:solidFill>
                  <a:srgbClr val="000080"/>
                </a:solidFill>
              </a:rPr>
              <a:t>extends </a:t>
            </a:r>
            <a:r>
              <a:rPr lang="en-US" altLang="en-US" sz="1400" dirty="0" err="1"/>
              <a:t>BaseAdapter</a:t>
            </a:r>
            <a:br>
              <a:rPr lang="en-US" altLang="en-US" sz="1400" dirty="0"/>
            </a:br>
            <a:r>
              <a:rPr lang="en-US" altLang="en-US" sz="1400" dirty="0"/>
              <a:t>    {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private </a:t>
            </a:r>
            <a:r>
              <a:rPr lang="en-US" altLang="en-US" sz="1400" dirty="0"/>
              <a:t>Context </a:t>
            </a:r>
            <a:r>
              <a:rPr lang="en-US" altLang="en-US" sz="1400" b="1" dirty="0">
                <a:solidFill>
                  <a:srgbClr val="660E7A"/>
                </a:solidFill>
              </a:rPr>
              <a:t>context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</a:t>
            </a:r>
            <a:r>
              <a:rPr lang="en-US" altLang="en-US" sz="1400" dirty="0" err="1"/>
              <a:t>ImageAdapter</a:t>
            </a:r>
            <a:r>
              <a:rPr lang="en-US" altLang="en-US" sz="1400" dirty="0"/>
              <a:t>(Context c) { </a:t>
            </a:r>
            <a:r>
              <a:rPr lang="en-US" altLang="en-US" sz="1400" b="1" dirty="0">
                <a:solidFill>
                  <a:srgbClr val="660E7A"/>
                </a:solidFill>
              </a:rPr>
              <a:t>context </a:t>
            </a:r>
            <a:r>
              <a:rPr lang="en-US" altLang="en-US" sz="1400" dirty="0"/>
              <a:t>= c; }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i="1" dirty="0">
                <a:solidFill>
                  <a:srgbClr val="808080"/>
                </a:solidFill>
              </a:rPr>
              <a:t>//---returns the number of images---</a:t>
            </a:r>
            <a:br>
              <a:rPr lang="en-US" altLang="en-US" sz="1400" i="1" dirty="0">
                <a:solidFill>
                  <a:srgbClr val="808080"/>
                </a:solidFill>
              </a:rPr>
            </a:br>
            <a:r>
              <a:rPr lang="en-US" altLang="en-US" sz="1400" i="1" dirty="0">
                <a:solidFill>
                  <a:srgbClr val="808080"/>
                </a:solidFill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int </a:t>
            </a:r>
            <a:r>
              <a:rPr lang="en-US" altLang="en-US" sz="1400" dirty="0" err="1"/>
              <a:t>getCount</a:t>
            </a:r>
            <a:r>
              <a:rPr lang="en-US" altLang="en-US" sz="1400" dirty="0"/>
              <a:t>() { </a:t>
            </a:r>
            <a:r>
              <a:rPr lang="en-US" altLang="en-US" sz="1400" b="1" dirty="0">
                <a:solidFill>
                  <a:srgbClr val="000080"/>
                </a:solidFill>
              </a:rPr>
              <a:t>return </a:t>
            </a:r>
            <a:r>
              <a:rPr lang="en-US" altLang="en-US" sz="1400" b="1" dirty="0" err="1">
                <a:solidFill>
                  <a:srgbClr val="660E7A"/>
                </a:solidFill>
              </a:rPr>
              <a:t>imageIDs</a:t>
            </a:r>
            <a:r>
              <a:rPr lang="en-US" altLang="en-US" sz="1400" dirty="0" err="1"/>
              <a:t>.</a:t>
            </a:r>
            <a:r>
              <a:rPr lang="en-US" altLang="en-US" sz="1400" b="1" dirty="0" err="1">
                <a:solidFill>
                  <a:srgbClr val="660E7A"/>
                </a:solidFill>
              </a:rPr>
              <a:t>length</a:t>
            </a:r>
            <a:r>
              <a:rPr lang="en-US" altLang="en-US" sz="1400" dirty="0"/>
              <a:t>;  }</a:t>
            </a:r>
          </a:p>
          <a:p>
            <a:r>
              <a:rPr lang="en-US" altLang="en-US" sz="1400" dirty="0"/>
              <a:t>        </a:t>
            </a:r>
            <a:r>
              <a:rPr lang="en-US" altLang="en-US" sz="1400" i="1" dirty="0">
                <a:solidFill>
                  <a:srgbClr val="808080"/>
                </a:solidFill>
              </a:rPr>
              <a:t>//---returns the item---</a:t>
            </a:r>
            <a:br>
              <a:rPr lang="en-US" altLang="en-US" sz="1400" i="1" dirty="0">
                <a:solidFill>
                  <a:srgbClr val="808080"/>
                </a:solidFill>
              </a:rPr>
            </a:br>
            <a:r>
              <a:rPr lang="en-US" altLang="en-US" sz="1400" i="1" dirty="0">
                <a:solidFill>
                  <a:srgbClr val="808080"/>
                </a:solidFill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</a:t>
            </a:r>
            <a:r>
              <a:rPr lang="en-US" altLang="en-US" sz="1400" dirty="0"/>
              <a:t>Object </a:t>
            </a:r>
            <a:r>
              <a:rPr lang="en-US" altLang="en-US" sz="1400" dirty="0" err="1"/>
              <a:t>getItem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int </a:t>
            </a:r>
            <a:r>
              <a:rPr lang="en-US" altLang="en-US" sz="1400" dirty="0"/>
              <a:t>position) { </a:t>
            </a:r>
            <a:r>
              <a:rPr lang="en-US" altLang="en-US" sz="1400" b="1" dirty="0">
                <a:solidFill>
                  <a:srgbClr val="000080"/>
                </a:solidFill>
              </a:rPr>
              <a:t>return </a:t>
            </a:r>
            <a:r>
              <a:rPr lang="en-US" altLang="en-US" sz="1400" dirty="0"/>
              <a:t>position; }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i="1" dirty="0">
                <a:solidFill>
                  <a:srgbClr val="808080"/>
                </a:solidFill>
              </a:rPr>
              <a:t>//---returns the ID of an item---</a:t>
            </a:r>
            <a:br>
              <a:rPr lang="en-US" altLang="en-US" sz="1400" i="1" dirty="0">
                <a:solidFill>
                  <a:srgbClr val="808080"/>
                </a:solidFill>
              </a:rPr>
            </a:br>
            <a:r>
              <a:rPr lang="en-US" altLang="en-US" sz="1400" i="1" dirty="0">
                <a:solidFill>
                  <a:srgbClr val="808080"/>
                </a:solidFill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long </a:t>
            </a:r>
            <a:r>
              <a:rPr lang="en-US" altLang="en-US" sz="1400" dirty="0" err="1"/>
              <a:t>getItemId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int </a:t>
            </a:r>
            <a:r>
              <a:rPr lang="en-US" altLang="en-US" sz="1400" dirty="0"/>
              <a:t>position) { </a:t>
            </a:r>
            <a:r>
              <a:rPr lang="en-US" altLang="en-US" sz="1400" b="1" dirty="0">
                <a:solidFill>
                  <a:srgbClr val="000080"/>
                </a:solidFill>
              </a:rPr>
              <a:t>return </a:t>
            </a:r>
            <a:r>
              <a:rPr lang="en-US" altLang="en-US" sz="1400" dirty="0"/>
              <a:t>position; }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i="1" dirty="0">
                <a:solidFill>
                  <a:srgbClr val="808080"/>
                </a:solidFill>
              </a:rPr>
              <a:t>//---returns an </a:t>
            </a:r>
            <a:r>
              <a:rPr lang="en-US" altLang="en-US" sz="1400" i="1" dirty="0" err="1">
                <a:solidFill>
                  <a:srgbClr val="808080"/>
                </a:solidFill>
              </a:rPr>
              <a:t>ImageView</a:t>
            </a:r>
            <a:r>
              <a:rPr lang="en-US" altLang="en-US" sz="1400" i="1" dirty="0">
                <a:solidFill>
                  <a:srgbClr val="808080"/>
                </a:solidFill>
              </a:rPr>
              <a:t> view---</a:t>
            </a:r>
            <a:br>
              <a:rPr lang="en-US" altLang="en-US" sz="1400" i="1" dirty="0">
                <a:solidFill>
                  <a:srgbClr val="808080"/>
                </a:solidFill>
              </a:rPr>
            </a:br>
            <a:r>
              <a:rPr lang="en-US" altLang="en-US" sz="1400" i="1" dirty="0">
                <a:solidFill>
                  <a:srgbClr val="808080"/>
                </a:solidFill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</a:t>
            </a:r>
            <a:r>
              <a:rPr lang="en-US" altLang="en-US" sz="1400" dirty="0"/>
              <a:t>View </a:t>
            </a:r>
            <a:r>
              <a:rPr lang="en-US" altLang="en-US" sz="1400" dirty="0" err="1"/>
              <a:t>getView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int </a:t>
            </a:r>
            <a:r>
              <a:rPr lang="en-US" altLang="en-US" sz="1400" dirty="0"/>
              <a:t>position, View </a:t>
            </a:r>
            <a:r>
              <a:rPr lang="en-US" altLang="en-US" sz="1400" dirty="0" err="1"/>
              <a:t>convertView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ViewGroup</a:t>
            </a:r>
            <a:r>
              <a:rPr lang="en-US" altLang="en-US" sz="1400" dirty="0"/>
              <a:t> parent) {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b="1" dirty="0">
                <a:solidFill>
                  <a:srgbClr val="000080"/>
                </a:solidFill>
              </a:rPr>
              <a:t>if </a:t>
            </a:r>
            <a:r>
              <a:rPr lang="en-US" altLang="en-US" sz="1400" dirty="0"/>
              <a:t>(</a:t>
            </a:r>
            <a:r>
              <a:rPr lang="en-US" altLang="en-US" sz="1400" dirty="0" err="1"/>
              <a:t>convertView</a:t>
            </a:r>
            <a:r>
              <a:rPr lang="en-US" altLang="en-US" sz="1400" dirty="0"/>
              <a:t> == </a:t>
            </a:r>
            <a:r>
              <a:rPr lang="en-US" altLang="en-US" sz="1400" b="1" dirty="0">
                <a:solidFill>
                  <a:srgbClr val="000080"/>
                </a:solidFill>
              </a:rPr>
              <a:t>null</a:t>
            </a:r>
            <a:r>
              <a:rPr lang="en-US" altLang="en-US" sz="1400" dirty="0"/>
              <a:t>) {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 = 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660E7A"/>
                </a:solidFill>
              </a:rPr>
              <a:t>context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imageView.setLayoutParams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GridView.LayoutParams</a:t>
            </a:r>
            <a:r>
              <a:rPr lang="en-US" altLang="en-US" sz="1400" dirty="0"/>
              <a:t>(</a:t>
            </a:r>
            <a:r>
              <a:rPr lang="en-US" altLang="en-US" sz="1400" dirty="0">
                <a:solidFill>
                  <a:srgbClr val="0000FF"/>
                </a:solidFill>
              </a:rPr>
              <a:t>150</a:t>
            </a:r>
            <a:r>
              <a:rPr lang="en-US" altLang="en-US" sz="1400" dirty="0"/>
              <a:t>, </a:t>
            </a:r>
            <a:r>
              <a:rPr lang="en-US" altLang="en-US" sz="1400" dirty="0">
                <a:solidFill>
                  <a:srgbClr val="0000FF"/>
                </a:solidFill>
              </a:rPr>
              <a:t>150</a:t>
            </a:r>
            <a:r>
              <a:rPr lang="en-US" altLang="en-US" sz="1400" dirty="0"/>
              <a:t>));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imageView.setScaleType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ImageView.ScaleType.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CENTER_CROP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imageView.setPadding</a:t>
            </a:r>
            <a:r>
              <a:rPr lang="en-US" altLang="en-US" sz="1400" dirty="0"/>
              <a:t>(</a:t>
            </a:r>
            <a:r>
              <a:rPr lang="en-US" altLang="en-US" sz="1400" dirty="0">
                <a:solidFill>
                  <a:srgbClr val="0000FF"/>
                </a:solidFill>
              </a:rPr>
              <a:t>5</a:t>
            </a:r>
            <a:r>
              <a:rPr lang="en-US" altLang="en-US" sz="1400" dirty="0"/>
              <a:t>, </a:t>
            </a:r>
            <a:r>
              <a:rPr lang="en-US" altLang="en-US" sz="1400" dirty="0">
                <a:solidFill>
                  <a:srgbClr val="0000FF"/>
                </a:solidFill>
              </a:rPr>
              <a:t>5</a:t>
            </a:r>
            <a:r>
              <a:rPr lang="en-US" altLang="en-US" sz="1400" dirty="0"/>
              <a:t>, </a:t>
            </a:r>
            <a:r>
              <a:rPr lang="en-US" altLang="en-US" sz="1400" dirty="0">
                <a:solidFill>
                  <a:srgbClr val="0000FF"/>
                </a:solidFill>
              </a:rPr>
              <a:t>5</a:t>
            </a:r>
            <a:r>
              <a:rPr lang="en-US" altLang="en-US" sz="1400" dirty="0"/>
              <a:t>, </a:t>
            </a:r>
            <a:r>
              <a:rPr lang="en-US" altLang="en-US" sz="1400" dirty="0">
                <a:solidFill>
                  <a:srgbClr val="0000FF"/>
                </a:solidFill>
              </a:rPr>
              <a:t>5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} </a:t>
            </a:r>
            <a:r>
              <a:rPr lang="en-US" altLang="en-US" sz="1400" b="1" dirty="0">
                <a:solidFill>
                  <a:srgbClr val="000080"/>
                </a:solidFill>
              </a:rPr>
              <a:t>else </a:t>
            </a:r>
            <a:r>
              <a:rPr lang="en-US" altLang="en-US" sz="1400" dirty="0"/>
              <a:t>{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 = (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) </a:t>
            </a:r>
            <a:r>
              <a:rPr lang="en-US" altLang="en-US" sz="1400" dirty="0" err="1"/>
              <a:t>convertView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        }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imageView.setImageResource</a:t>
            </a:r>
            <a:r>
              <a:rPr lang="en-US" altLang="en-US" sz="1400" dirty="0"/>
              <a:t>(</a:t>
            </a:r>
            <a:r>
              <a:rPr lang="en-US" altLang="en-US" sz="1400" b="1" dirty="0" err="1">
                <a:solidFill>
                  <a:srgbClr val="660E7A"/>
                </a:solidFill>
              </a:rPr>
              <a:t>imageIDs</a:t>
            </a:r>
            <a:r>
              <a:rPr lang="en-US" altLang="en-US" sz="1400" dirty="0"/>
              <a:t>[position]);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b="1" dirty="0">
                <a:solidFill>
                  <a:srgbClr val="000080"/>
                </a:solidFill>
              </a:rPr>
              <a:t>return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    }</a:t>
            </a:r>
            <a:br>
              <a:rPr lang="en-US" altLang="en-US" sz="1400" dirty="0"/>
            </a:br>
            <a:r>
              <a:rPr lang="en-US" altLang="en-US" sz="1400" dirty="0"/>
              <a:t>    }</a:t>
            </a:r>
            <a:br>
              <a:rPr lang="en-US" altLang="en-US" sz="1400" dirty="0"/>
            </a:br>
            <a:r>
              <a:rPr lang="en-US" altLang="en-US" sz="1400" dirty="0"/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72632A-580F-8342-87D6-B2CE6EB07E50}"/>
              </a:ext>
            </a:extLst>
          </p:cNvPr>
          <p:cNvSpPr txBox="1"/>
          <p:nvPr/>
        </p:nvSpPr>
        <p:spPr>
          <a:xfrm>
            <a:off x="147146" y="1555531"/>
            <a:ext cx="1772964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ImageAdapter</a:t>
            </a:r>
            <a:r>
              <a:rPr lang="en-US" dirty="0"/>
              <a:t> is defined within the </a:t>
            </a:r>
            <a:r>
              <a:rPr lang="en-US" dirty="0" err="1"/>
              <a:t>MainActivity</a:t>
            </a:r>
            <a:r>
              <a:rPr lang="en-US" dirty="0"/>
              <a:t> class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Date Placeholder 1">
            <a:extLst>
              <a:ext uri="{FF2B5EF4-FFF2-40B4-BE49-F238E27FC236}">
                <a16:creationId xmlns:a16="http://schemas.microsoft.com/office/drawing/2014/main" id="{F4523473-C30F-124D-902B-19038184C50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CDE6D-CB64-2943-9246-D4A7C1C67985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9698" name="Footer Placeholder 2">
            <a:extLst>
              <a:ext uri="{FF2B5EF4-FFF2-40B4-BE49-F238E27FC236}">
                <a16:creationId xmlns:a16="http://schemas.microsoft.com/office/drawing/2014/main" id="{72B08EB9-BD1A-E044-81F2-4B984EB3E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52206D89-51CF-7C4C-B8D2-88627906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7FCC0A-1AB5-094B-8E0F-A091B1F89F58}" type="slidenum">
              <a:rPr lang="en-US" altLang="en-US" smtClean="0">
                <a:latin typeface="Garamond" panose="02020404030301010803" pitchFamily="18" charset="0"/>
              </a:rPr>
              <a:pPr/>
              <a:t>14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3AAA5424-835B-254D-8E7D-8FF294671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763" y="282575"/>
            <a:ext cx="8229600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charset="0"/>
                <a:ea typeface="ＭＳ Ｐゴシック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4000" kern="0" dirty="0">
                <a:cs typeface="ＭＳ Ｐゴシック" panose="020B0600070205080204" pitchFamily="34" charset="-128"/>
              </a:rPr>
              <a:t>Homework #12</a:t>
            </a:r>
            <a:endParaRPr lang="en-US" altLang="en-US" sz="4000" kern="0" dirty="0"/>
          </a:p>
        </p:txBody>
      </p:sp>
      <p:pic>
        <p:nvPicPr>
          <p:cNvPr id="29701" name="Picture 1">
            <a:extLst>
              <a:ext uri="{FF2B5EF4-FFF2-40B4-BE49-F238E27FC236}">
                <a16:creationId xmlns:a16="http://schemas.microsoft.com/office/drawing/2014/main" id="{6DBF9325-200D-7941-8097-BD22C26CA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39738"/>
            <a:ext cx="2933700" cy="54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D8184884-7549-7A4E-9B16-35AD128A92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06488"/>
            <a:ext cx="5440363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q"/>
              <a:defRPr sz="26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q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9pPr>
          </a:lstStyle>
          <a:p>
            <a:pPr>
              <a:defRPr/>
            </a:pPr>
            <a:r>
              <a:rPr lang="en-US" altLang="en-US" sz="2400" kern="0" dirty="0">
                <a:cs typeface="ＭＳ Ｐゴシック" panose="020B0600070205080204" pitchFamily="34" charset="-128"/>
              </a:rPr>
              <a:t>Use </a:t>
            </a:r>
            <a:r>
              <a:rPr lang="en-US" altLang="en-US" sz="2400" kern="0" dirty="0" err="1">
                <a:cs typeface="ＭＳ Ｐゴシック" panose="020B0600070205080204" pitchFamily="34" charset="-128"/>
              </a:rPr>
              <a:t>ImageSwitcher</a:t>
            </a:r>
            <a:r>
              <a:rPr lang="en-US" altLang="en-US" sz="2400" kern="0" dirty="0">
                <a:cs typeface="ＭＳ Ｐゴシック" panose="020B0600070205080204" pitchFamily="34" charset="-128"/>
              </a:rPr>
              <a:t> such that when an image in the grid view is pushed, the full image is shown in a common area that does not overlap with the grid</a:t>
            </a:r>
          </a:p>
          <a:p>
            <a:pPr>
              <a:defRPr/>
            </a:pPr>
            <a:endParaRPr lang="en-US" altLang="en-US" sz="2400" kern="0" dirty="0"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Date Placeholder 1">
            <a:extLst>
              <a:ext uri="{FF2B5EF4-FFF2-40B4-BE49-F238E27FC236}">
                <a16:creationId xmlns:a16="http://schemas.microsoft.com/office/drawing/2014/main" id="{06C62327-B373-8744-ADBE-E794CD4F1C7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2FAC857-83A0-0E4E-9655-54450D90E14E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0722" name="Footer Placeholder 2">
            <a:extLst>
              <a:ext uri="{FF2B5EF4-FFF2-40B4-BE49-F238E27FC236}">
                <a16:creationId xmlns:a16="http://schemas.microsoft.com/office/drawing/2014/main" id="{A439876D-1E58-9040-8A6A-24222718E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0723" name="Slide Number Placeholder 3">
            <a:extLst>
              <a:ext uri="{FF2B5EF4-FFF2-40B4-BE49-F238E27FC236}">
                <a16:creationId xmlns:a16="http://schemas.microsoft.com/office/drawing/2014/main" id="{597053F2-A0B7-2E4E-B01A-174F15C67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7CCE558-E893-6E47-841E-20E9EA95D4E9}" type="slidenum">
              <a:rPr lang="en-US" altLang="en-US" smtClean="0">
                <a:latin typeface="Garamond" panose="02020404030301010803" pitchFamily="18" charset="0"/>
              </a:rPr>
              <a:pPr/>
              <a:t>15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0724" name="Rectangle 2">
            <a:extLst>
              <a:ext uri="{FF2B5EF4-FFF2-40B4-BE49-F238E27FC236}">
                <a16:creationId xmlns:a16="http://schemas.microsoft.com/office/drawing/2014/main" id="{1A353AB3-10BD-0F4B-99F3-D54970A47BE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885825"/>
          </a:xfrm>
        </p:spPr>
        <p:txBody>
          <a:bodyPr anchor="ctr"/>
          <a:lstStyle/>
          <a:p>
            <a:r>
              <a:rPr lang="en-US" altLang="en-US"/>
              <a:t>Using menus with views</a:t>
            </a:r>
          </a:p>
        </p:txBody>
      </p:sp>
      <p:sp>
        <p:nvSpPr>
          <p:cNvPr id="30725" name="Rectangle 3">
            <a:extLst>
              <a:ext uri="{FF2B5EF4-FFF2-40B4-BE49-F238E27FC236}">
                <a16:creationId xmlns:a16="http://schemas.microsoft.com/office/drawing/2014/main" id="{4BAEFA23-779D-6340-88C1-6B3A88ED1F0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06488"/>
            <a:ext cx="8229600" cy="3097650"/>
          </a:xfrm>
        </p:spPr>
        <p:txBody>
          <a:bodyPr/>
          <a:lstStyle/>
          <a:p>
            <a:r>
              <a:rPr lang="en-US" altLang="en-US" sz="2400" dirty="0">
                <a:cs typeface="ＭＳ Ｐゴシック" panose="020B0600070205080204" pitchFamily="34" charset="-128"/>
              </a:rPr>
              <a:t>Options menu: displays information related to the current activity</a:t>
            </a:r>
          </a:p>
          <a:p>
            <a:r>
              <a:rPr lang="en-US" altLang="en-US" sz="2400" dirty="0">
                <a:cs typeface="ＭＳ Ｐゴシック" panose="020B0600070205080204" pitchFamily="34" charset="-128"/>
              </a:rPr>
              <a:t>Context menu: displays information related to a particular view on an activity</a:t>
            </a:r>
          </a:p>
          <a:p>
            <a:pPr lvl="1"/>
            <a:r>
              <a:rPr lang="en-US" altLang="en-US" sz="2000" dirty="0">
                <a:ea typeface="ＭＳ Ｐゴシック" panose="020B0600070205080204" pitchFamily="34" charset="-128"/>
              </a:rPr>
              <a:t>tap and hold a view with a context menu to activate it</a:t>
            </a:r>
          </a:p>
          <a:p>
            <a:r>
              <a:rPr lang="en-US" altLang="en-US" sz="2400" dirty="0">
                <a:cs typeface="ＭＳ Ｐゴシック" panose="020B0600070205080204" pitchFamily="34" charset="-128"/>
              </a:rPr>
              <a:t>WebView: embed a web browser in your activity</a:t>
            </a:r>
          </a:p>
          <a:p>
            <a:endParaRPr lang="en-US" altLang="en-US" sz="2400" dirty="0"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Date Placeholder 1">
            <a:extLst>
              <a:ext uri="{FF2B5EF4-FFF2-40B4-BE49-F238E27FC236}">
                <a16:creationId xmlns:a16="http://schemas.microsoft.com/office/drawing/2014/main" id="{2A07CDAF-578E-534C-A80A-FF89B57B909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B2C62AE-EA50-FA47-A658-9B1DDCA93C3A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1746" name="Footer Placeholder 2">
            <a:extLst>
              <a:ext uri="{FF2B5EF4-FFF2-40B4-BE49-F238E27FC236}">
                <a16:creationId xmlns:a16="http://schemas.microsoft.com/office/drawing/2014/main" id="{3FAF23AD-2D1B-ED45-B46C-4C41510A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1747" name="Slide Number Placeholder 3">
            <a:extLst>
              <a:ext uri="{FF2B5EF4-FFF2-40B4-BE49-F238E27FC236}">
                <a16:creationId xmlns:a16="http://schemas.microsoft.com/office/drawing/2014/main" id="{A392B3B0-636F-854C-BEC7-799F327CF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1ADFA12-66B3-484A-853D-5F00BBDB52F0}" type="slidenum">
              <a:rPr lang="en-US" altLang="en-US" smtClean="0">
                <a:latin typeface="Garamond" panose="02020404030301010803" pitchFamily="18" charset="0"/>
              </a:rPr>
              <a:pPr/>
              <a:t>16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1748" name="Rectangle 2">
            <a:extLst>
              <a:ext uri="{FF2B5EF4-FFF2-40B4-BE49-F238E27FC236}">
                <a16:creationId xmlns:a16="http://schemas.microsoft.com/office/drawing/2014/main" id="{8996358C-1F01-3F45-B4BA-1AEAD4B92C9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3159125" cy="885825"/>
          </a:xfrm>
        </p:spPr>
        <p:txBody>
          <a:bodyPr anchor="ctr"/>
          <a:lstStyle/>
          <a:p>
            <a:r>
              <a:rPr lang="en-US" altLang="en-US" sz="3600"/>
              <a:t>Using menus with views</a:t>
            </a:r>
          </a:p>
        </p:txBody>
      </p:sp>
      <p:sp>
        <p:nvSpPr>
          <p:cNvPr id="31749" name="Rectangle 3">
            <a:extLst>
              <a:ext uri="{FF2B5EF4-FFF2-40B4-BE49-F238E27FC236}">
                <a16:creationId xmlns:a16="http://schemas.microsoft.com/office/drawing/2014/main" id="{65EE5B3E-32C1-D64B-AED6-C20430CF2DE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455738"/>
            <a:ext cx="3159125" cy="1331912"/>
          </a:xfrm>
        </p:spPr>
        <p:txBody>
          <a:bodyPr/>
          <a:lstStyle/>
          <a:p>
            <a:r>
              <a:rPr lang="en-US" altLang="en-US" sz="2400">
                <a:cs typeface="ＭＳ Ｐゴシック" panose="020B0600070205080204" pitchFamily="34" charset="-128"/>
              </a:rPr>
              <a:t>Create a new Android project named Menus</a:t>
            </a:r>
          </a:p>
          <a:p>
            <a:r>
              <a:rPr lang="en-US" altLang="en-US" sz="2400">
                <a:cs typeface="ＭＳ Ｐゴシック" panose="020B0600070205080204" pitchFamily="34" charset="-128"/>
              </a:rPr>
              <a:t>Modify activity_main.xml:</a:t>
            </a:r>
          </a:p>
        </p:txBody>
      </p:sp>
      <p:sp>
        <p:nvSpPr>
          <p:cNvPr id="31750" name="Rectangle 1">
            <a:extLst>
              <a:ext uri="{FF2B5EF4-FFF2-40B4-BE49-F238E27FC236}">
                <a16:creationId xmlns:a16="http://schemas.microsoft.com/office/drawing/2014/main" id="{E75035BD-6E60-C94B-A1DC-DCEFF1271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7113" y="241300"/>
            <a:ext cx="5357812" cy="4708981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dirty="0"/>
              <a:t>&lt;?xml version="1.0" encoding="utf-8"?&gt;</a:t>
            </a:r>
          </a:p>
          <a:p>
            <a:r>
              <a:rPr lang="en-US" altLang="en-US" sz="1200" dirty="0"/>
              <a:t>&lt;</a:t>
            </a:r>
            <a:r>
              <a:rPr lang="en-US" altLang="en-US" sz="1200" dirty="0" err="1"/>
              <a:t>RelativeLayout</a:t>
            </a:r>
            <a:r>
              <a:rPr lang="en-US" altLang="en-US" sz="1200" dirty="0"/>
              <a:t> </a:t>
            </a:r>
            <a:r>
              <a:rPr lang="en-US" altLang="en-US" sz="1200" dirty="0" err="1"/>
              <a:t>xmlns:android</a:t>
            </a:r>
            <a:r>
              <a:rPr lang="en-US" altLang="en-US" sz="1200" dirty="0"/>
              <a:t>="http://</a:t>
            </a:r>
            <a:r>
              <a:rPr lang="en-US" altLang="en-US" sz="1200" dirty="0" err="1"/>
              <a:t>schemas.android.com</a:t>
            </a:r>
            <a:r>
              <a:rPr lang="en-US" altLang="en-US" sz="1200" dirty="0"/>
              <a:t>/</a:t>
            </a:r>
            <a:r>
              <a:rPr lang="en-US" altLang="en-US" sz="1200" dirty="0" err="1"/>
              <a:t>apk</a:t>
            </a:r>
            <a:r>
              <a:rPr lang="en-US" altLang="en-US" sz="1200" dirty="0"/>
              <a:t>/res/android"</a:t>
            </a:r>
          </a:p>
          <a:p>
            <a:r>
              <a:rPr lang="en-US" altLang="en-US" sz="1200" dirty="0"/>
              <a:t>    </a:t>
            </a:r>
            <a:r>
              <a:rPr lang="en-US" altLang="en-US" sz="1200" dirty="0" err="1"/>
              <a:t>xmlns:app</a:t>
            </a:r>
            <a:r>
              <a:rPr lang="en-US" altLang="en-US" sz="1200" dirty="0"/>
              <a:t>="http://</a:t>
            </a:r>
            <a:r>
              <a:rPr lang="en-US" altLang="en-US" sz="1200" dirty="0" err="1"/>
              <a:t>schemas.android.com</a:t>
            </a:r>
            <a:r>
              <a:rPr lang="en-US" altLang="en-US" sz="1200" dirty="0"/>
              <a:t>/</a:t>
            </a:r>
            <a:r>
              <a:rPr lang="en-US" altLang="en-US" sz="1200" dirty="0" err="1"/>
              <a:t>apk</a:t>
            </a:r>
            <a:r>
              <a:rPr lang="en-US" altLang="en-US" sz="1200" dirty="0"/>
              <a:t>/res-auto"</a:t>
            </a:r>
          </a:p>
          <a:p>
            <a:r>
              <a:rPr lang="en-US" altLang="en-US" sz="1200" dirty="0"/>
              <a:t>    </a:t>
            </a:r>
            <a:r>
              <a:rPr lang="en-US" altLang="en-US" sz="1200" dirty="0" err="1"/>
              <a:t>xmlns:tools</a:t>
            </a:r>
            <a:r>
              <a:rPr lang="en-US" altLang="en-US" sz="1200" dirty="0"/>
              <a:t>="http://</a:t>
            </a:r>
            <a:r>
              <a:rPr lang="en-US" altLang="en-US" sz="1200" dirty="0" err="1"/>
              <a:t>schemas.android.com</a:t>
            </a:r>
            <a:r>
              <a:rPr lang="en-US" altLang="en-US" sz="1200" dirty="0"/>
              <a:t>/tools"</a:t>
            </a:r>
          </a:p>
          <a:p>
            <a:r>
              <a:rPr lang="en-US" altLang="en-US" sz="1200" dirty="0"/>
              <a:t>    </a:t>
            </a:r>
            <a:r>
              <a:rPr lang="en-US" altLang="en-US" sz="1200" dirty="0" err="1"/>
              <a:t>android:layout_width</a:t>
            </a:r>
            <a:r>
              <a:rPr lang="en-US" altLang="en-US" sz="1200" dirty="0"/>
              <a:t>="</a:t>
            </a:r>
            <a:r>
              <a:rPr lang="en-US" altLang="en-US" sz="1200" dirty="0" err="1"/>
              <a:t>match_parent</a:t>
            </a:r>
            <a:r>
              <a:rPr lang="en-US" altLang="en-US" sz="1200" dirty="0"/>
              <a:t>"</a:t>
            </a:r>
          </a:p>
          <a:p>
            <a:r>
              <a:rPr lang="en-US" altLang="en-US" sz="1200" dirty="0"/>
              <a:t>    </a:t>
            </a:r>
            <a:r>
              <a:rPr lang="en-US" altLang="en-US" sz="1200" dirty="0" err="1"/>
              <a:t>android:layout_height</a:t>
            </a:r>
            <a:r>
              <a:rPr lang="en-US" altLang="en-US" sz="1200" dirty="0"/>
              <a:t>="</a:t>
            </a:r>
            <a:r>
              <a:rPr lang="en-US" altLang="en-US" sz="1200" dirty="0" err="1"/>
              <a:t>match_parent</a:t>
            </a:r>
            <a:r>
              <a:rPr lang="en-US" altLang="en-US" sz="1200" dirty="0"/>
              <a:t>"</a:t>
            </a:r>
          </a:p>
          <a:p>
            <a:r>
              <a:rPr lang="en-US" altLang="en-US" sz="1200" dirty="0"/>
              <a:t>    </a:t>
            </a:r>
            <a:r>
              <a:rPr lang="en-US" altLang="en-US" sz="1200" dirty="0" err="1"/>
              <a:t>tools:context</a:t>
            </a:r>
            <a:r>
              <a:rPr lang="en-US" altLang="en-US" sz="1200" dirty="0"/>
              <a:t>=".</a:t>
            </a:r>
            <a:r>
              <a:rPr lang="en-US" altLang="en-US" sz="1200" dirty="0" err="1"/>
              <a:t>MainActivity</a:t>
            </a:r>
            <a:r>
              <a:rPr lang="en-US" altLang="en-US" sz="1200" dirty="0"/>
              <a:t>"&gt;</a:t>
            </a:r>
          </a:p>
          <a:p>
            <a:endParaRPr lang="en-US" altLang="en-US" sz="1200" dirty="0"/>
          </a:p>
          <a:p>
            <a:r>
              <a:rPr lang="en-US" altLang="en-US" sz="1200" dirty="0"/>
              <a:t>    &lt;Button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android:text</a:t>
            </a:r>
            <a:r>
              <a:rPr lang="en-US" altLang="en-US" sz="1200" dirty="0"/>
              <a:t>="Button"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android:layout_width</a:t>
            </a:r>
            <a:r>
              <a:rPr lang="en-US" altLang="en-US" sz="1200" dirty="0"/>
              <a:t>="</a:t>
            </a:r>
            <a:r>
              <a:rPr lang="en-US" altLang="en-US" sz="1200" dirty="0" err="1"/>
              <a:t>wrap_content</a:t>
            </a:r>
            <a:r>
              <a:rPr lang="en-US" altLang="en-US" sz="1200" dirty="0"/>
              <a:t>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android:layout_height</a:t>
            </a:r>
            <a:r>
              <a:rPr lang="en-US" altLang="en-US" sz="1200" dirty="0"/>
              <a:t>="</a:t>
            </a:r>
            <a:r>
              <a:rPr lang="en-US" altLang="en-US" sz="1200" dirty="0" err="1"/>
              <a:t>wrap_content</a:t>
            </a:r>
            <a:r>
              <a:rPr lang="en-US" altLang="en-US" sz="1200" dirty="0"/>
              <a:t>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tools:layout_editor_absoluteX</a:t>
            </a:r>
            <a:r>
              <a:rPr lang="en-US" altLang="en-US" sz="1200" dirty="0"/>
              <a:t>="148dp"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tools:layout_editor_absoluteY</a:t>
            </a:r>
            <a:r>
              <a:rPr lang="en-US" altLang="en-US" sz="1200" dirty="0"/>
              <a:t>="102dp"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android:id</a:t>
            </a:r>
            <a:r>
              <a:rPr lang="en-US" altLang="en-US" sz="1200" dirty="0"/>
              <a:t>="@+id/button" /&gt;</a:t>
            </a:r>
          </a:p>
          <a:p>
            <a:r>
              <a:rPr lang="en-US" altLang="en-US" sz="1200" dirty="0"/>
              <a:t>    &lt;WebView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android:layout_width</a:t>
            </a:r>
            <a:r>
              <a:rPr lang="en-US" altLang="en-US" sz="1200" dirty="0"/>
              <a:t>="384dp"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android:layout_height</a:t>
            </a:r>
            <a:r>
              <a:rPr lang="en-US" altLang="en-US" sz="1200" dirty="0"/>
              <a:t>="511dp"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tools:layout_editor_absoluteX</a:t>
            </a:r>
            <a:r>
              <a:rPr lang="en-US" altLang="en-US" sz="1200" dirty="0"/>
              <a:t>="0dp"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tools:layout_editor_absoluteY</a:t>
            </a:r>
            <a:r>
              <a:rPr lang="en-US" altLang="en-US" sz="1200" dirty="0"/>
              <a:t>="0dp"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android:layout_below</a:t>
            </a:r>
            <a:r>
              <a:rPr lang="en-US" altLang="en-US" sz="1200" dirty="0"/>
              <a:t>="@+id/button"</a:t>
            </a:r>
          </a:p>
          <a:p>
            <a:r>
              <a:rPr lang="en-US" altLang="en-US" sz="1200" dirty="0"/>
              <a:t>        </a:t>
            </a:r>
            <a:r>
              <a:rPr lang="en-US" altLang="en-US" sz="1200" dirty="0" err="1"/>
              <a:t>android:id</a:t>
            </a:r>
            <a:r>
              <a:rPr lang="en-US" altLang="en-US" sz="1200" dirty="0"/>
              <a:t>="@+id/</a:t>
            </a:r>
            <a:r>
              <a:rPr lang="en-US" altLang="en-US" sz="1200" dirty="0" err="1"/>
              <a:t>webview</a:t>
            </a:r>
            <a:r>
              <a:rPr lang="en-US" altLang="en-US" sz="1200" dirty="0"/>
              <a:t>" /&gt;</a:t>
            </a:r>
          </a:p>
          <a:p>
            <a:endParaRPr lang="en-US" altLang="en-US" sz="1200" dirty="0"/>
          </a:p>
          <a:p>
            <a:r>
              <a:rPr lang="en-US" altLang="en-US" sz="1200" dirty="0"/>
              <a:t>&lt;/</a:t>
            </a:r>
            <a:r>
              <a:rPr lang="en-US" altLang="en-US" sz="1200" dirty="0" err="1"/>
              <a:t>RelativeLayout</a:t>
            </a:r>
            <a:r>
              <a:rPr lang="en-US" altLang="en-US" sz="1200" dirty="0"/>
              <a:t>&gt;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Date Placeholder 1">
            <a:extLst>
              <a:ext uri="{FF2B5EF4-FFF2-40B4-BE49-F238E27FC236}">
                <a16:creationId xmlns:a16="http://schemas.microsoft.com/office/drawing/2014/main" id="{1C6C8B94-FC13-FD4A-9D26-59B2F003AAE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9119AC8-E4FD-CC48-B601-4F043E13F1B8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2770" name="Footer Placeholder 2">
            <a:extLst>
              <a:ext uri="{FF2B5EF4-FFF2-40B4-BE49-F238E27FC236}">
                <a16:creationId xmlns:a16="http://schemas.microsoft.com/office/drawing/2014/main" id="{F2878ED3-0363-FF4D-A185-A1BD17A5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BBE8549C-4549-0348-A53E-2981CBC85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FDE709B-EA27-8446-A1C4-A97936A1B33B}" type="slidenum">
              <a:rPr lang="en-US" altLang="en-US" smtClean="0">
                <a:latin typeface="Garamond" panose="02020404030301010803" pitchFamily="18" charset="0"/>
              </a:rPr>
              <a:pPr/>
              <a:t>17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2772" name="Rectangle 2">
            <a:extLst>
              <a:ext uri="{FF2B5EF4-FFF2-40B4-BE49-F238E27FC236}">
                <a16:creationId xmlns:a16="http://schemas.microsoft.com/office/drawing/2014/main" id="{5FE2DD7C-59E1-3447-978D-282D191047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3159125" cy="885825"/>
          </a:xfrm>
        </p:spPr>
        <p:txBody>
          <a:bodyPr anchor="ctr"/>
          <a:lstStyle/>
          <a:p>
            <a:r>
              <a:rPr lang="en-US" altLang="en-US" sz="3600"/>
              <a:t>Using menus with views</a:t>
            </a:r>
          </a:p>
        </p:txBody>
      </p:sp>
      <p:sp>
        <p:nvSpPr>
          <p:cNvPr id="32773" name="Rectangle 3">
            <a:extLst>
              <a:ext uri="{FF2B5EF4-FFF2-40B4-BE49-F238E27FC236}">
                <a16:creationId xmlns:a16="http://schemas.microsoft.com/office/drawing/2014/main" id="{24A37D52-EDC3-1847-9CB0-4782785DDA7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455738"/>
            <a:ext cx="3159125" cy="1331912"/>
          </a:xfrm>
        </p:spPr>
        <p:txBody>
          <a:bodyPr/>
          <a:lstStyle/>
          <a:p>
            <a:r>
              <a:rPr lang="en-US" altLang="en-US" sz="2400">
                <a:cs typeface="ＭＳ Ｐゴシック" panose="020B0600070205080204" pitchFamily="34" charset="-128"/>
              </a:rPr>
              <a:t>Modify MainActivity.java</a:t>
            </a:r>
          </a:p>
        </p:txBody>
      </p:sp>
      <p:sp>
        <p:nvSpPr>
          <p:cNvPr id="32774" name="Rectangle 2">
            <a:extLst>
              <a:ext uri="{FF2B5EF4-FFF2-40B4-BE49-F238E27FC236}">
                <a16:creationId xmlns:a16="http://schemas.microsoft.com/office/drawing/2014/main" id="{6CD99A3E-1235-3642-80BE-DCA6416C0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277813"/>
            <a:ext cx="4572000" cy="507831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sz="1200" dirty="0" err="1"/>
              <a:t>androidx.appcompat.app.AppCompatActivity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android.os.Bundle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android.view.Menu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android.view.MenuItem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android.widget.Toast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android.view.ContextMenu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android.widget.Button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android.view.View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android.webkit.WebSettings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import </a:t>
            </a:r>
            <a:r>
              <a:rPr lang="en-US" altLang="en-US" sz="1200" dirty="0" err="1"/>
              <a:t>android.webkit.WebView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b="1" dirty="0">
                <a:solidFill>
                  <a:srgbClr val="000080"/>
                </a:solidFill>
              </a:rPr>
              <a:t>public class </a:t>
            </a:r>
            <a:r>
              <a:rPr lang="en-US" altLang="en-US" sz="1200" dirty="0" err="1"/>
              <a:t>MainActivity</a:t>
            </a:r>
            <a:r>
              <a:rPr lang="en-US" altLang="en-US" sz="1200" dirty="0"/>
              <a:t> </a:t>
            </a:r>
            <a:r>
              <a:rPr lang="en-US" altLang="en-US" sz="1200" b="1" dirty="0">
                <a:solidFill>
                  <a:srgbClr val="000080"/>
                </a:solidFill>
              </a:rPr>
              <a:t>extends </a:t>
            </a:r>
            <a:r>
              <a:rPr lang="en-US" altLang="en-US" sz="1200" dirty="0" err="1"/>
              <a:t>AppCompatActivity</a:t>
            </a:r>
            <a:r>
              <a:rPr lang="en-US" altLang="en-US" sz="1200" dirty="0"/>
              <a:t> {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>
                <a:solidFill>
                  <a:srgbClr val="808000"/>
                </a:solidFill>
              </a:rPr>
              <a:t>@Override</a:t>
            </a:r>
            <a:br>
              <a:rPr lang="en-US" altLang="en-US" sz="1200" dirty="0">
                <a:solidFill>
                  <a:srgbClr val="808000"/>
                </a:solidFill>
              </a:rPr>
            </a:br>
            <a:r>
              <a:rPr lang="en-US" altLang="en-US" sz="1200" dirty="0">
                <a:solidFill>
                  <a:srgbClr val="808000"/>
                </a:solidFill>
              </a:rPr>
              <a:t>    </a:t>
            </a:r>
            <a:r>
              <a:rPr lang="en-US" altLang="en-US" sz="1200" b="1" dirty="0">
                <a:solidFill>
                  <a:srgbClr val="000080"/>
                </a:solidFill>
              </a:rPr>
              <a:t>protected void </a:t>
            </a:r>
            <a:r>
              <a:rPr lang="en-US" altLang="en-US" sz="1200" dirty="0" err="1"/>
              <a:t>onCreate</a:t>
            </a:r>
            <a:r>
              <a:rPr lang="en-US" altLang="en-US" sz="1200" dirty="0"/>
              <a:t>(Bundle </a:t>
            </a:r>
            <a:r>
              <a:rPr lang="en-US" altLang="en-US" sz="1200" dirty="0" err="1"/>
              <a:t>savedInstanceState</a:t>
            </a:r>
            <a:r>
              <a:rPr lang="en-US" altLang="en-US" sz="1200" dirty="0"/>
              <a:t>) {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b="1" dirty="0" err="1">
                <a:solidFill>
                  <a:srgbClr val="000080"/>
                </a:solidFill>
              </a:rPr>
              <a:t>super</a:t>
            </a:r>
            <a:r>
              <a:rPr lang="en-US" altLang="en-US" sz="1200" dirty="0" err="1"/>
              <a:t>.onCreate</a:t>
            </a:r>
            <a:r>
              <a:rPr lang="en-US" altLang="en-US" sz="1200" dirty="0"/>
              <a:t>(</a:t>
            </a:r>
            <a:r>
              <a:rPr lang="en-US" altLang="en-US" sz="1200" dirty="0" err="1"/>
              <a:t>savedInstanceState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dirty="0" err="1"/>
              <a:t>setContentView</a:t>
            </a:r>
            <a:r>
              <a:rPr lang="en-US" altLang="en-US" sz="1200" dirty="0"/>
              <a:t>(</a:t>
            </a:r>
            <a:r>
              <a:rPr lang="en-US" altLang="en-US" sz="1200" dirty="0" err="1"/>
              <a:t>R.layout.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activity_main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/>
              <a:t>        Button </a:t>
            </a:r>
            <a:r>
              <a:rPr lang="en-US" altLang="en-US" sz="1200" dirty="0" err="1"/>
              <a:t>btn</a:t>
            </a:r>
            <a:r>
              <a:rPr lang="en-US" altLang="en-US" sz="1200" dirty="0"/>
              <a:t> = (Button) </a:t>
            </a:r>
            <a:r>
              <a:rPr lang="en-US" altLang="en-US" sz="1200" dirty="0" err="1"/>
              <a:t>findViewById</a:t>
            </a:r>
            <a:r>
              <a:rPr lang="en-US" altLang="en-US" sz="1200" dirty="0"/>
              <a:t>(</a:t>
            </a:r>
            <a:r>
              <a:rPr lang="en-US" altLang="en-US" sz="1200" dirty="0" err="1"/>
              <a:t>R.id.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button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dirty="0" err="1"/>
              <a:t>btn.setOnCreateContextMenuListener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/>
              <a:t>        WebView </a:t>
            </a:r>
            <a:r>
              <a:rPr lang="en-US" altLang="en-US" sz="1200" dirty="0" err="1"/>
              <a:t>wv</a:t>
            </a:r>
            <a:r>
              <a:rPr lang="en-US" altLang="en-US" sz="1200" dirty="0"/>
              <a:t> = (WebView) </a:t>
            </a:r>
            <a:r>
              <a:rPr lang="en-US" altLang="en-US" sz="1200" dirty="0" err="1"/>
              <a:t>findViewById</a:t>
            </a:r>
            <a:r>
              <a:rPr lang="en-US" altLang="en-US" sz="1200" dirty="0"/>
              <a:t>(</a:t>
            </a:r>
            <a:r>
              <a:rPr lang="en-US" altLang="en-US" sz="1200" dirty="0" err="1"/>
              <a:t>R.id.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webview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dirty="0" err="1"/>
              <a:t>WebSettings</a:t>
            </a:r>
            <a:r>
              <a:rPr lang="en-US" altLang="en-US" sz="1200" dirty="0"/>
              <a:t> </a:t>
            </a:r>
            <a:r>
              <a:rPr lang="en-US" altLang="en-US" sz="1200" dirty="0" err="1"/>
              <a:t>webSettings</a:t>
            </a:r>
            <a:r>
              <a:rPr lang="en-US" altLang="en-US" sz="1200" dirty="0"/>
              <a:t> = </a:t>
            </a:r>
            <a:r>
              <a:rPr lang="en-US" altLang="en-US" sz="1200" dirty="0" err="1"/>
              <a:t>wv.getSettings</a:t>
            </a:r>
            <a:r>
              <a:rPr lang="en-US" altLang="en-US" sz="1200" dirty="0"/>
              <a:t>();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dirty="0" err="1"/>
              <a:t>webSettings.setBuiltInZoomControls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true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dirty="0" err="1"/>
              <a:t>wv.loadUrl</a:t>
            </a:r>
            <a:r>
              <a:rPr lang="en-US" altLang="en-US" sz="1200" dirty="0"/>
              <a:t>(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 https://</a:t>
            </a:r>
            <a:r>
              <a:rPr lang="en-US" sz="1200" dirty="0" err="1"/>
              <a:t>www.futurity.org</a:t>
            </a:r>
            <a:r>
              <a:rPr lang="en-US" sz="1200"/>
              <a:t>/wp/wp-content/uploads/2019/02/viceroy-butterfly_1600.jpg </a:t>
            </a:r>
            <a:r>
              <a:rPr lang="en-US" altLang="en-US" sz="1200" b="1">
                <a:solidFill>
                  <a:srgbClr val="008000"/>
                </a:solidFill>
              </a:rPr>
              <a:t>"</a:t>
            </a:r>
            <a:r>
              <a:rPr lang="en-US" altLang="en-US" sz="1200"/>
              <a:t>);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Date Placeholder 1">
            <a:extLst>
              <a:ext uri="{FF2B5EF4-FFF2-40B4-BE49-F238E27FC236}">
                <a16:creationId xmlns:a16="http://schemas.microsoft.com/office/drawing/2014/main" id="{4503AF8D-E110-2F4A-8D15-5BC5D80601F9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5FE1C3-C981-C14E-A74C-8E39046BBCE7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3794" name="Footer Placeholder 2">
            <a:extLst>
              <a:ext uri="{FF2B5EF4-FFF2-40B4-BE49-F238E27FC236}">
                <a16:creationId xmlns:a16="http://schemas.microsoft.com/office/drawing/2014/main" id="{862BD4D4-82CB-D444-BFF7-85C901DF8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3FD200B6-6557-5346-8EF1-C392AEADA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849DDD8-5C71-CB46-B0A3-6D2116CEC6E8}" type="slidenum">
              <a:rPr lang="en-US" altLang="en-US" smtClean="0">
                <a:latin typeface="Garamond" panose="02020404030301010803" pitchFamily="18" charset="0"/>
              </a:rPr>
              <a:pPr/>
              <a:t>18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3796" name="Rectangle 2">
            <a:extLst>
              <a:ext uri="{FF2B5EF4-FFF2-40B4-BE49-F238E27FC236}">
                <a16:creationId xmlns:a16="http://schemas.microsoft.com/office/drawing/2014/main" id="{68397ABD-7044-614E-8450-CD1ABF1847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320566" y="277814"/>
            <a:ext cx="4570522" cy="608012"/>
          </a:xfrm>
        </p:spPr>
        <p:txBody>
          <a:bodyPr anchor="ctr"/>
          <a:lstStyle/>
          <a:p>
            <a:r>
              <a:rPr lang="en-US" altLang="en-US" sz="3600" dirty="0"/>
              <a:t>Using menus with views</a:t>
            </a:r>
          </a:p>
        </p:txBody>
      </p:sp>
      <p:sp>
        <p:nvSpPr>
          <p:cNvPr id="33797" name="Rectangle 3">
            <a:extLst>
              <a:ext uri="{FF2B5EF4-FFF2-40B4-BE49-F238E27FC236}">
                <a16:creationId xmlns:a16="http://schemas.microsoft.com/office/drawing/2014/main" id="{F35D40EC-ECE0-9944-868A-F3FC0B5174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36482" y="1076325"/>
            <a:ext cx="4030718" cy="665956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Modify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MainActivity.java</a:t>
            </a:r>
            <a:endParaRPr lang="en-US" altLang="en-US" sz="2000" dirty="0">
              <a:cs typeface="ＭＳ Ｐゴシック" panose="020B0600070205080204" pitchFamily="34" charset="-128"/>
            </a:endParaRPr>
          </a:p>
        </p:txBody>
      </p:sp>
      <p:sp>
        <p:nvSpPr>
          <p:cNvPr id="33798" name="Rectangle 1">
            <a:extLst>
              <a:ext uri="{FF2B5EF4-FFF2-40B4-BE49-F238E27FC236}">
                <a16:creationId xmlns:a16="http://schemas.microsoft.com/office/drawing/2014/main" id="{26A8C726-C7B0-444B-B238-65529A7B23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1088" y="385763"/>
            <a:ext cx="3795712" cy="397033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b="1" dirty="0">
                <a:solidFill>
                  <a:srgbClr val="000080"/>
                </a:solidFill>
              </a:rPr>
              <a:t>private void </a:t>
            </a:r>
            <a:r>
              <a:rPr lang="en-US" altLang="en-US" sz="1200" dirty="0" err="1"/>
              <a:t>createMenu</a:t>
            </a:r>
            <a:r>
              <a:rPr lang="en-US" altLang="en-US" sz="1200" dirty="0"/>
              <a:t>(Menu menu) {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mnu1 =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1"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{</a:t>
            </a:r>
            <a:br>
              <a:rPr lang="en-US" altLang="en-US" sz="1200" dirty="0"/>
            </a:br>
            <a:r>
              <a:rPr lang="en-US" altLang="en-US" sz="1200" dirty="0"/>
              <a:t>        mnu1.setAlphabeticShortcut(</a:t>
            </a:r>
            <a:r>
              <a:rPr lang="en-US" altLang="en-US" sz="1200" b="1" dirty="0">
                <a:solidFill>
                  <a:srgbClr val="008000"/>
                </a:solidFill>
              </a:rPr>
              <a:t>'a'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mnu2 =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1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1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2"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{</a:t>
            </a:r>
            <a:br>
              <a:rPr lang="en-US" altLang="en-US" sz="1200" dirty="0"/>
            </a:br>
            <a:r>
              <a:rPr lang="en-US" altLang="en-US" sz="1200" dirty="0"/>
              <a:t>        mnu2.setAlphabeticShortcut(</a:t>
            </a:r>
            <a:r>
              <a:rPr lang="en-US" altLang="en-US" sz="1200" b="1" dirty="0">
                <a:solidFill>
                  <a:srgbClr val="008000"/>
                </a:solidFill>
              </a:rPr>
              <a:t>'b'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mnu3 =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2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2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3"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{</a:t>
            </a:r>
            <a:br>
              <a:rPr lang="en-US" altLang="en-US" sz="1200" dirty="0"/>
            </a:br>
            <a:r>
              <a:rPr lang="en-US" altLang="en-US" sz="1200" dirty="0"/>
              <a:t>        mnu3.setAlphabeticShortcut(</a:t>
            </a:r>
            <a:r>
              <a:rPr lang="en-US" altLang="en-US" sz="1200" b="1" dirty="0">
                <a:solidFill>
                  <a:srgbClr val="008000"/>
                </a:solidFill>
              </a:rPr>
              <a:t>'c'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mnu4 =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3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3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4"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{</a:t>
            </a:r>
            <a:br>
              <a:rPr lang="en-US" altLang="en-US" sz="1200" dirty="0"/>
            </a:br>
            <a:r>
              <a:rPr lang="en-US" altLang="en-US" sz="1200" dirty="0"/>
              <a:t>        mnu4.setAlphabeticShortcut(</a:t>
            </a:r>
            <a:r>
              <a:rPr lang="en-US" altLang="en-US" sz="1200" b="1" dirty="0">
                <a:solidFill>
                  <a:srgbClr val="008000"/>
                </a:solidFill>
              </a:rPr>
              <a:t>'d'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4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4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5"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5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5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6"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menu.add</a:t>
            </a:r>
            <a:r>
              <a:rPr lang="en-US" altLang="en-US" sz="1200" dirty="0"/>
              <a:t>(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6</a:t>
            </a:r>
            <a:r>
              <a:rPr lang="en-US" altLang="en-US" sz="1200" dirty="0"/>
              <a:t>, </a:t>
            </a:r>
            <a:r>
              <a:rPr lang="en-US" altLang="en-US" sz="1200" dirty="0">
                <a:solidFill>
                  <a:srgbClr val="0000FF"/>
                </a:solidFill>
              </a:rPr>
              <a:t>6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"Item 7"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}</a:t>
            </a:r>
          </a:p>
        </p:txBody>
      </p:sp>
      <p:sp>
        <p:nvSpPr>
          <p:cNvPr id="33799" name="Rectangle 3">
            <a:extLst>
              <a:ext uri="{FF2B5EF4-FFF2-40B4-BE49-F238E27FC236}">
                <a16:creationId xmlns:a16="http://schemas.microsoft.com/office/drawing/2014/main" id="{7BDB1AAD-80A2-6749-8563-E896F537E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725" y="2370138"/>
            <a:ext cx="4572000" cy="360203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dirty="0">
                <a:solidFill>
                  <a:srgbClr val="808000"/>
                </a:solidFill>
              </a:rPr>
              <a:t>@Override</a:t>
            </a:r>
            <a:br>
              <a:rPr lang="en-US" altLang="en-US" sz="1200" dirty="0">
                <a:solidFill>
                  <a:srgbClr val="808000"/>
                </a:solidFill>
              </a:rPr>
            </a:br>
            <a:r>
              <a:rPr lang="en-US" altLang="en-US" sz="1200" b="1" dirty="0">
                <a:solidFill>
                  <a:srgbClr val="000080"/>
                </a:solidFill>
              </a:rPr>
              <a:t>public void </a:t>
            </a:r>
            <a:r>
              <a:rPr lang="en-US" altLang="en-US" sz="1200" dirty="0" err="1"/>
              <a:t>onCreateContextMenu</a:t>
            </a:r>
            <a:r>
              <a:rPr lang="en-US" altLang="en-US" sz="1200" dirty="0"/>
              <a:t>(</a:t>
            </a:r>
            <a:r>
              <a:rPr lang="en-US" altLang="en-US" sz="1200" dirty="0" err="1"/>
              <a:t>ContextMenu</a:t>
            </a:r>
            <a:r>
              <a:rPr lang="en-US" altLang="en-US" sz="1200" dirty="0"/>
              <a:t> menu, View view, </a:t>
            </a:r>
            <a:r>
              <a:rPr lang="en-US" altLang="en-US" sz="1200" dirty="0" err="1"/>
              <a:t>ContextMenu.ContextMenuInfo</a:t>
            </a:r>
            <a:r>
              <a:rPr lang="en-US" altLang="en-US" sz="1200" dirty="0"/>
              <a:t> </a:t>
            </a:r>
            <a:r>
              <a:rPr lang="en-US" altLang="en-US" sz="1200" dirty="0" err="1"/>
              <a:t>menuInfo</a:t>
            </a:r>
            <a:r>
              <a:rPr lang="en-US" altLang="en-US" sz="1200" dirty="0"/>
              <a:t>)</a:t>
            </a:r>
            <a:br>
              <a:rPr lang="en-US" altLang="en-US" sz="1200" dirty="0"/>
            </a:br>
            <a:r>
              <a:rPr lang="en-US" altLang="en-US" sz="1200" dirty="0"/>
              <a:t>{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b="1" dirty="0" err="1">
                <a:solidFill>
                  <a:srgbClr val="000080"/>
                </a:solidFill>
              </a:rPr>
              <a:t>super</a:t>
            </a:r>
            <a:r>
              <a:rPr lang="en-US" altLang="en-US" sz="1200" dirty="0" err="1"/>
              <a:t>.onCreateContextMenu</a:t>
            </a:r>
            <a:r>
              <a:rPr lang="en-US" altLang="en-US" sz="1200" dirty="0"/>
              <a:t>(menu, view, </a:t>
            </a:r>
            <a:r>
              <a:rPr lang="en-US" altLang="en-US" sz="1200" dirty="0" err="1"/>
              <a:t>menuInfo</a:t>
            </a:r>
            <a:r>
              <a:rPr lang="en-US" altLang="en-US" sz="1200" dirty="0"/>
              <a:t>);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createMenu</a:t>
            </a:r>
            <a:r>
              <a:rPr lang="en-US" altLang="en-US" sz="1200" dirty="0"/>
              <a:t>(menu);</a:t>
            </a:r>
            <a:br>
              <a:rPr lang="en-US" altLang="en-US" sz="1200" dirty="0"/>
            </a:br>
            <a:r>
              <a:rPr lang="en-US" altLang="en-US" sz="1200" dirty="0"/>
              <a:t>}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>
                <a:solidFill>
                  <a:srgbClr val="808000"/>
                </a:solidFill>
              </a:rPr>
              <a:t>@Override</a:t>
            </a:r>
            <a:br>
              <a:rPr lang="en-US" altLang="en-US" sz="1200" dirty="0">
                <a:solidFill>
                  <a:srgbClr val="808000"/>
                </a:solidFill>
              </a:rPr>
            </a:br>
            <a:r>
              <a:rPr lang="en-US" altLang="en-US" sz="1200" b="1" dirty="0">
                <a:solidFill>
                  <a:srgbClr val="000080"/>
                </a:solidFill>
              </a:rPr>
              <a:t>public </a:t>
            </a:r>
            <a:r>
              <a:rPr lang="en-US" altLang="en-US" sz="1200" b="1" dirty="0" err="1">
                <a:solidFill>
                  <a:srgbClr val="000080"/>
                </a:solidFill>
              </a:rPr>
              <a:t>boolean</a:t>
            </a:r>
            <a:r>
              <a:rPr lang="en-US" altLang="en-US" sz="1200" b="1" dirty="0">
                <a:solidFill>
                  <a:srgbClr val="000080"/>
                </a:solidFill>
              </a:rPr>
              <a:t> </a:t>
            </a:r>
            <a:r>
              <a:rPr lang="en-US" altLang="en-US" sz="1200" dirty="0" err="1"/>
              <a:t>onCreateOptionsMenu</a:t>
            </a:r>
            <a:r>
              <a:rPr lang="en-US" altLang="en-US" sz="1200" dirty="0"/>
              <a:t>(Menu menu) {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b="1" dirty="0" err="1">
                <a:solidFill>
                  <a:srgbClr val="000080"/>
                </a:solidFill>
              </a:rPr>
              <a:t>super</a:t>
            </a:r>
            <a:r>
              <a:rPr lang="en-US" altLang="en-US" sz="1200" dirty="0" err="1"/>
              <a:t>.onCreateOptionsMenu</a:t>
            </a:r>
            <a:r>
              <a:rPr lang="en-US" altLang="en-US" sz="1200" dirty="0"/>
              <a:t>(menu);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dirty="0" err="1"/>
              <a:t>createMenu</a:t>
            </a:r>
            <a:r>
              <a:rPr lang="en-US" altLang="en-US" sz="1200" dirty="0"/>
              <a:t>(menu);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}</a:t>
            </a:r>
            <a:br>
              <a:rPr lang="en-US" altLang="en-US" sz="1200" dirty="0"/>
            </a:br>
            <a:r>
              <a:rPr lang="en-US" altLang="en-US" sz="1200" dirty="0">
                <a:solidFill>
                  <a:srgbClr val="808000"/>
                </a:solidFill>
              </a:rPr>
              <a:t>@Override</a:t>
            </a:r>
            <a:br>
              <a:rPr lang="en-US" altLang="en-US" sz="1200" dirty="0">
                <a:solidFill>
                  <a:srgbClr val="808000"/>
                </a:solidFill>
              </a:rPr>
            </a:br>
            <a:r>
              <a:rPr lang="en-US" altLang="en-US" sz="1200" b="1" dirty="0">
                <a:solidFill>
                  <a:srgbClr val="000080"/>
                </a:solidFill>
              </a:rPr>
              <a:t>public </a:t>
            </a:r>
            <a:r>
              <a:rPr lang="en-US" altLang="en-US" sz="1200" b="1" dirty="0" err="1">
                <a:solidFill>
                  <a:srgbClr val="000080"/>
                </a:solidFill>
              </a:rPr>
              <a:t>boolean</a:t>
            </a:r>
            <a:r>
              <a:rPr lang="en-US" altLang="en-US" sz="1200" b="1" dirty="0">
                <a:solidFill>
                  <a:srgbClr val="000080"/>
                </a:solidFill>
              </a:rPr>
              <a:t> </a:t>
            </a:r>
            <a:r>
              <a:rPr lang="en-US" altLang="en-US" sz="1200" dirty="0" err="1"/>
              <a:t>onOptionsItemSelected</a:t>
            </a:r>
            <a:r>
              <a:rPr lang="en-US" altLang="en-US" sz="1200" dirty="0"/>
              <a:t>(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item)</a:t>
            </a:r>
            <a:br>
              <a:rPr lang="en-US" altLang="en-US" sz="1200" dirty="0"/>
            </a:br>
            <a:r>
              <a:rPr lang="en-US" altLang="en-US" sz="1200" dirty="0"/>
              <a:t>{</a:t>
            </a:r>
            <a:br>
              <a:rPr lang="en-US" altLang="en-US" sz="1200" dirty="0"/>
            </a:br>
            <a:r>
              <a:rPr lang="en-US" altLang="en-US" sz="1200" dirty="0"/>
              <a:t>    </a:t>
            </a:r>
            <a:r>
              <a:rPr lang="en-US" altLang="en-US" sz="1200" b="1" dirty="0">
                <a:solidFill>
                  <a:srgbClr val="000080"/>
                </a:solidFill>
              </a:rPr>
              <a:t>return </a:t>
            </a:r>
            <a:r>
              <a:rPr lang="en-US" altLang="en-US" sz="1200" dirty="0" err="1"/>
              <a:t>menuChoice</a:t>
            </a:r>
            <a:r>
              <a:rPr lang="en-US" altLang="en-US" sz="1200" dirty="0"/>
              <a:t>(item);</a:t>
            </a:r>
            <a:br>
              <a:rPr lang="en-US" altLang="en-US" sz="1200" dirty="0"/>
            </a:br>
            <a:r>
              <a:rPr lang="en-US" altLang="en-US" sz="1200" dirty="0"/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4C876E-6F70-EA48-906B-85838A901ED1}"/>
              </a:ext>
            </a:extLst>
          </p:cNvPr>
          <p:cNvSpPr/>
          <p:nvPr/>
        </p:nvSpPr>
        <p:spPr>
          <a:xfrm>
            <a:off x="4267200" y="4419600"/>
            <a:ext cx="4572000" cy="5857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1600" dirty="0">
                <a:latin typeface="Times" pitchFamily="2" charset="0"/>
              </a:rPr>
              <a:t>The </a:t>
            </a:r>
            <a:r>
              <a:rPr lang="en-US" sz="1600" dirty="0" err="1">
                <a:latin typeface="Times" pitchFamily="2" charset="0"/>
              </a:rPr>
              <a:t>onCreateOptionsMenu</a:t>
            </a:r>
            <a:r>
              <a:rPr lang="en-US" sz="1600" dirty="0">
                <a:latin typeface="Times" pitchFamily="2" charset="0"/>
              </a:rPr>
              <a:t>() method is called when the Menu button is pressed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3E92F6-8F4A-954A-A362-9E77D9062B8D}"/>
              </a:ext>
            </a:extLst>
          </p:cNvPr>
          <p:cNvSpPr/>
          <p:nvPr/>
        </p:nvSpPr>
        <p:spPr>
          <a:xfrm>
            <a:off x="4267200" y="5135563"/>
            <a:ext cx="4572000" cy="6461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latin typeface="Times" pitchFamily="2" charset="0"/>
              </a:rPr>
              <a:t>When a menu item is selected, the </a:t>
            </a:r>
            <a:r>
              <a:rPr lang="en-US" dirty="0" err="1">
                <a:latin typeface="Times" pitchFamily="2" charset="0"/>
              </a:rPr>
              <a:t>onOptionsItemSelected</a:t>
            </a:r>
            <a:r>
              <a:rPr lang="en-US" dirty="0">
                <a:latin typeface="Times" pitchFamily="2" charset="0"/>
              </a:rPr>
              <a:t>() method is called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FEB98B-A74F-1A41-9B0C-7C073B6B79DE}"/>
              </a:ext>
            </a:extLst>
          </p:cNvPr>
          <p:cNvSpPr/>
          <p:nvPr/>
        </p:nvSpPr>
        <p:spPr>
          <a:xfrm>
            <a:off x="173311" y="1770360"/>
            <a:ext cx="4650827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39BE5"/>
                </a:solidFill>
                <a:latin typeface="Roboto Mono"/>
                <a:hlinkClick r:id="rId2"/>
              </a:rPr>
              <a:t>add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(</a:t>
            </a:r>
            <a:r>
              <a:rPr lang="en-US" sz="1400" dirty="0" err="1">
                <a:solidFill>
                  <a:srgbClr val="212121"/>
                </a:solidFill>
                <a:latin typeface="Roboto Mono"/>
              </a:rPr>
              <a:t>int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 </a:t>
            </a:r>
            <a:r>
              <a:rPr lang="en-US" sz="1400" dirty="0" err="1">
                <a:solidFill>
                  <a:srgbClr val="212121"/>
                </a:solidFill>
                <a:latin typeface="Roboto Mono"/>
              </a:rPr>
              <a:t>groupId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, </a:t>
            </a:r>
            <a:r>
              <a:rPr lang="en-US" sz="1400" dirty="0" err="1">
                <a:solidFill>
                  <a:srgbClr val="212121"/>
                </a:solidFill>
                <a:latin typeface="Roboto Mono"/>
              </a:rPr>
              <a:t>int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 </a:t>
            </a:r>
            <a:r>
              <a:rPr lang="en-US" sz="1400" dirty="0" err="1">
                <a:solidFill>
                  <a:srgbClr val="212121"/>
                </a:solidFill>
                <a:latin typeface="Roboto Mono"/>
              </a:rPr>
              <a:t>itemId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, </a:t>
            </a:r>
            <a:r>
              <a:rPr lang="en-US" sz="1400" dirty="0" err="1">
                <a:solidFill>
                  <a:srgbClr val="212121"/>
                </a:solidFill>
                <a:latin typeface="Roboto Mono"/>
              </a:rPr>
              <a:t>int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 order, </a:t>
            </a:r>
            <a:r>
              <a:rPr lang="en-US" sz="1400" dirty="0">
                <a:solidFill>
                  <a:srgbClr val="039BE5"/>
                </a:solidFill>
                <a:latin typeface="Roboto Mono"/>
                <a:hlinkClick r:id="rId3"/>
              </a:rPr>
              <a:t>CharSequence</a:t>
            </a:r>
            <a:r>
              <a:rPr lang="en-US" sz="1400" dirty="0">
                <a:solidFill>
                  <a:srgbClr val="212121"/>
                </a:solidFill>
                <a:latin typeface="Roboto Mono"/>
              </a:rPr>
              <a:t> title)</a:t>
            </a:r>
            <a:endParaRPr lang="en-US" sz="1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Date Placeholder 1">
            <a:extLst>
              <a:ext uri="{FF2B5EF4-FFF2-40B4-BE49-F238E27FC236}">
                <a16:creationId xmlns:a16="http://schemas.microsoft.com/office/drawing/2014/main" id="{37D1D47F-4795-7940-B1D8-FE9839D8296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E9D2E63-0AF3-E64F-837B-3B965E338A7A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4818" name="Footer Placeholder 2">
            <a:extLst>
              <a:ext uri="{FF2B5EF4-FFF2-40B4-BE49-F238E27FC236}">
                <a16:creationId xmlns:a16="http://schemas.microsoft.com/office/drawing/2014/main" id="{D4B67A23-C54F-AA47-B41B-AD797149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D11DA089-D7F7-3044-BBAE-4345974D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F63DDE2-0D1C-BC41-98ED-BE27B4A3D4FB}" type="slidenum">
              <a:rPr lang="en-US" altLang="en-US" smtClean="0">
                <a:latin typeface="Garamond" panose="02020404030301010803" pitchFamily="18" charset="0"/>
              </a:rPr>
              <a:pPr/>
              <a:t>19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255B076F-4D40-B845-B2C8-41EBC15BCDF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3159125" cy="885825"/>
          </a:xfrm>
        </p:spPr>
        <p:txBody>
          <a:bodyPr anchor="ctr"/>
          <a:lstStyle/>
          <a:p>
            <a:r>
              <a:rPr lang="en-US" altLang="en-US" sz="3600"/>
              <a:t>Using menus with views</a:t>
            </a:r>
          </a:p>
        </p:txBody>
      </p:sp>
      <p:sp>
        <p:nvSpPr>
          <p:cNvPr id="34821" name="Rectangle 3">
            <a:extLst>
              <a:ext uri="{FF2B5EF4-FFF2-40B4-BE49-F238E27FC236}">
                <a16:creationId xmlns:a16="http://schemas.microsoft.com/office/drawing/2014/main" id="{4DCA92B9-045F-D44F-A795-831388159FB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455738"/>
            <a:ext cx="3159125" cy="1331912"/>
          </a:xfrm>
        </p:spPr>
        <p:txBody>
          <a:bodyPr/>
          <a:lstStyle/>
          <a:p>
            <a:r>
              <a:rPr lang="en-US" altLang="en-US" sz="2400">
                <a:cs typeface="ＭＳ Ｐゴシック" panose="020B0600070205080204" pitchFamily="34" charset="-128"/>
              </a:rPr>
              <a:t>Modify MainActivity.java</a:t>
            </a:r>
          </a:p>
        </p:txBody>
      </p:sp>
      <p:sp>
        <p:nvSpPr>
          <p:cNvPr id="34822" name="Rectangle 2">
            <a:extLst>
              <a:ext uri="{FF2B5EF4-FFF2-40B4-BE49-F238E27FC236}">
                <a16:creationId xmlns:a16="http://schemas.microsoft.com/office/drawing/2014/main" id="{630C5CE6-4396-E34F-9ABF-FD0B0915C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277813"/>
            <a:ext cx="4572000" cy="637063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dirty="0"/>
              <a:t> </a:t>
            </a:r>
            <a:r>
              <a:rPr lang="en-US" altLang="en-US" sz="1200" b="1" dirty="0">
                <a:solidFill>
                  <a:srgbClr val="000080"/>
                </a:solidFill>
              </a:rPr>
              <a:t>private </a:t>
            </a:r>
            <a:r>
              <a:rPr lang="en-US" altLang="en-US" sz="1200" b="1" dirty="0" err="1">
                <a:solidFill>
                  <a:srgbClr val="000080"/>
                </a:solidFill>
              </a:rPr>
              <a:t>boolean</a:t>
            </a:r>
            <a:r>
              <a:rPr lang="en-US" altLang="en-US" sz="1200" b="1" dirty="0">
                <a:solidFill>
                  <a:srgbClr val="000080"/>
                </a:solidFill>
              </a:rPr>
              <a:t> </a:t>
            </a:r>
            <a:r>
              <a:rPr lang="en-US" altLang="en-US" sz="1200" dirty="0" err="1"/>
              <a:t>menuChoice</a:t>
            </a:r>
            <a:r>
              <a:rPr lang="en-US" altLang="en-US" sz="1200" dirty="0"/>
              <a:t>(</a:t>
            </a:r>
            <a:r>
              <a:rPr lang="en-US" altLang="en-US" sz="1200" dirty="0" err="1"/>
              <a:t>MenuItem</a:t>
            </a:r>
            <a:r>
              <a:rPr lang="en-US" altLang="en-US" sz="1200" dirty="0"/>
              <a:t> item) {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b="1" dirty="0">
                <a:solidFill>
                  <a:srgbClr val="000080"/>
                </a:solidFill>
              </a:rPr>
              <a:t>switch </a:t>
            </a:r>
            <a:r>
              <a:rPr lang="en-US" altLang="en-US" sz="1200" dirty="0"/>
              <a:t>(</a:t>
            </a:r>
            <a:r>
              <a:rPr lang="en-US" altLang="en-US" sz="1200" dirty="0" err="1"/>
              <a:t>item.getItemId</a:t>
            </a:r>
            <a:r>
              <a:rPr lang="en-US" altLang="en-US" sz="1200" dirty="0"/>
              <a:t>()) {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0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1"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1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2"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2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3"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3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4"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4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5"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5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6"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case </a:t>
            </a:r>
            <a:r>
              <a:rPr lang="en-US" altLang="en-US" sz="1200" dirty="0">
                <a:solidFill>
                  <a:srgbClr val="0000FF"/>
                </a:solidFill>
              </a:rPr>
              <a:t>6</a:t>
            </a:r>
            <a:r>
              <a:rPr lang="en-US" altLang="en-US" sz="1200" dirty="0"/>
              <a:t>: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dirty="0" err="1"/>
              <a:t>Toast.</a:t>
            </a:r>
            <a:r>
              <a:rPr lang="en-US" altLang="en-US" sz="1200" i="1" dirty="0" err="1"/>
              <a:t>makeText</a:t>
            </a:r>
            <a:r>
              <a:rPr lang="en-US" altLang="en-US" sz="1200" dirty="0"/>
              <a:t>(</a:t>
            </a:r>
            <a:r>
              <a:rPr lang="en-US" altLang="en-US" sz="1200" b="1" dirty="0">
                <a:solidFill>
                  <a:srgbClr val="000080"/>
                </a:solidFill>
              </a:rPr>
              <a:t>this</a:t>
            </a:r>
            <a:r>
              <a:rPr lang="en-US" altLang="en-US" sz="1200" dirty="0"/>
              <a:t>, </a:t>
            </a:r>
            <a:r>
              <a:rPr lang="en-US" altLang="en-US" sz="1200" b="1" dirty="0">
                <a:solidFill>
                  <a:srgbClr val="008000"/>
                </a:solidFill>
              </a:rPr>
              <a:t>"You clicked on Item 7"</a:t>
            </a:r>
            <a:r>
              <a:rPr lang="en-US" altLang="en-US" sz="1200" dirty="0"/>
              <a:t>,</a:t>
            </a:r>
            <a:br>
              <a:rPr lang="en-US" altLang="en-US" sz="1200" dirty="0"/>
            </a:br>
            <a:r>
              <a:rPr lang="en-US" altLang="en-US" sz="1200" dirty="0"/>
              <a:t>                        </a:t>
            </a:r>
            <a:r>
              <a:rPr lang="en-US" altLang="en-US" sz="1200" dirty="0" err="1"/>
              <a:t>Toast.</a:t>
            </a:r>
            <a:r>
              <a:rPr lang="en-US" altLang="en-US" sz="12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200" dirty="0"/>
              <a:t>).show();</a:t>
            </a:r>
            <a:br>
              <a:rPr lang="en-US" altLang="en-US" sz="1200" dirty="0"/>
            </a:br>
            <a:r>
              <a:rPr lang="en-US" altLang="en-US" sz="1200" dirty="0"/>
              <a:t>        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true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    }</a:t>
            </a:r>
            <a:br>
              <a:rPr lang="en-US" altLang="en-US" sz="1200" dirty="0"/>
            </a:br>
            <a:r>
              <a:rPr lang="en-US" altLang="en-US" sz="1200" dirty="0"/>
              <a:t>        </a:t>
            </a:r>
            <a:r>
              <a:rPr lang="en-US" altLang="en-US" sz="1200" b="1" dirty="0">
                <a:solidFill>
                  <a:srgbClr val="000080"/>
                </a:solidFill>
              </a:rPr>
              <a:t>return false</a:t>
            </a:r>
            <a:r>
              <a:rPr lang="en-US" altLang="en-US" sz="1200" dirty="0"/>
              <a:t>;</a:t>
            </a:r>
            <a:br>
              <a:rPr lang="en-US" altLang="en-US" sz="1200" dirty="0"/>
            </a:br>
            <a:r>
              <a:rPr lang="en-US" altLang="en-US" sz="1200" dirty="0"/>
              <a:t>    }</a:t>
            </a:r>
            <a:br>
              <a:rPr lang="en-US" altLang="en-US" sz="1200" dirty="0"/>
            </a:br>
            <a:r>
              <a:rPr lang="en-US" altLang="en-US" sz="1200" dirty="0"/>
              <a:t>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4BD7332F-7110-F64A-9713-496E06D85A5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6CB7719-2D3D-0E48-A4A5-27A6836F53D9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D57D9ECA-18CE-8543-9C4B-41FEC9BCD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14111199-0C64-B84C-82BA-709A20302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2FAFC9C-CB66-5947-B73E-A5A83AC7CE9F}" type="slidenum">
              <a:rPr lang="en-US" altLang="en-US" smtClean="0">
                <a:latin typeface="Garamond" panose="02020404030301010803" pitchFamily="18" charset="0"/>
              </a:rPr>
              <a:pPr/>
              <a:t>2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046F00A5-C617-5F4F-8D61-940ED495731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/>
              <a:t>Displaying Pictures and Menus with Views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DEA0A542-7D28-A241-817E-8F870CAA6B6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50950"/>
            <a:ext cx="8296275" cy="5062538"/>
          </a:xfrm>
        </p:spPr>
        <p:txBody>
          <a:bodyPr/>
          <a:lstStyle/>
          <a:p>
            <a:r>
              <a:rPr lang="en-US" altLang="en-US" sz="2400">
                <a:cs typeface="ＭＳ Ｐゴシック" panose="020B0600070205080204" pitchFamily="34" charset="-128"/>
              </a:rPr>
              <a:t>ImageSwitcher, GridView, ImageView</a:t>
            </a:r>
          </a:p>
          <a:p>
            <a:r>
              <a:rPr lang="en-US" altLang="en-US" sz="2400">
                <a:cs typeface="ＭＳ Ｐゴシック" panose="020B0600070205080204" pitchFamily="34" charset="-128"/>
              </a:rPr>
              <a:t>Display options menus and context menus</a:t>
            </a:r>
          </a:p>
          <a:p>
            <a:r>
              <a:rPr lang="en-US" altLang="en-US" sz="2400">
                <a:cs typeface="ＭＳ Ｐゴシック" panose="020B0600070205080204" pitchFamily="34" charset="-128"/>
              </a:rPr>
              <a:t>WebView: display web content</a:t>
            </a:r>
          </a:p>
          <a:p>
            <a:endParaRPr lang="en-US" altLang="en-US" sz="2400">
              <a:cs typeface="ＭＳ Ｐゴシック" panose="020B0600070205080204" pitchFamily="34" charset="-128"/>
            </a:endParaRPr>
          </a:p>
          <a:p>
            <a:endParaRPr lang="en-US" altLang="en-US" sz="2400">
              <a:cs typeface="ＭＳ Ｐゴシック" panose="020B0600070205080204" pitchFamily="34" charset="-128"/>
            </a:endParaRPr>
          </a:p>
          <a:p>
            <a:endParaRPr lang="en-US" altLang="en-US" sz="1800"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Date Placeholder 1">
            <a:extLst>
              <a:ext uri="{FF2B5EF4-FFF2-40B4-BE49-F238E27FC236}">
                <a16:creationId xmlns:a16="http://schemas.microsoft.com/office/drawing/2014/main" id="{4734A875-464E-B647-9AD1-F898B84C272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90DED0-8711-014F-A4F0-8A5537A03F63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5842" name="Footer Placeholder 2">
            <a:extLst>
              <a:ext uri="{FF2B5EF4-FFF2-40B4-BE49-F238E27FC236}">
                <a16:creationId xmlns:a16="http://schemas.microsoft.com/office/drawing/2014/main" id="{1BB5F4C3-6441-3D48-AE00-BF5869349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5843" name="Slide Number Placeholder 3">
            <a:extLst>
              <a:ext uri="{FF2B5EF4-FFF2-40B4-BE49-F238E27FC236}">
                <a16:creationId xmlns:a16="http://schemas.microsoft.com/office/drawing/2014/main" id="{0F5D4190-AFBD-DA4A-B160-8DE0B0FAB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493C2B0-295E-DF45-B791-3A35B091E20C}" type="slidenum">
              <a:rPr lang="en-US" altLang="en-US" smtClean="0">
                <a:latin typeface="Garamond" panose="02020404030301010803" pitchFamily="18" charset="0"/>
              </a:rPr>
              <a:pPr/>
              <a:t>20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5844" name="Rectangle 2">
            <a:extLst>
              <a:ext uri="{FF2B5EF4-FFF2-40B4-BE49-F238E27FC236}">
                <a16:creationId xmlns:a16="http://schemas.microsoft.com/office/drawing/2014/main" id="{58873C3A-D496-BA48-9C52-74A4336E23E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3159125" cy="885825"/>
          </a:xfrm>
        </p:spPr>
        <p:txBody>
          <a:bodyPr anchor="ctr"/>
          <a:lstStyle/>
          <a:p>
            <a:r>
              <a:rPr lang="en-US" altLang="en-US" sz="3600"/>
              <a:t>Using menus with views</a:t>
            </a:r>
          </a:p>
        </p:txBody>
      </p:sp>
      <p:sp>
        <p:nvSpPr>
          <p:cNvPr id="35845" name="Rectangle 3">
            <a:extLst>
              <a:ext uri="{FF2B5EF4-FFF2-40B4-BE49-F238E27FC236}">
                <a16:creationId xmlns:a16="http://schemas.microsoft.com/office/drawing/2014/main" id="{18A0EDCE-9838-C84B-B332-314AE27EF61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5900" y="1455738"/>
            <a:ext cx="3400425" cy="1331912"/>
          </a:xfrm>
        </p:spPr>
        <p:txBody>
          <a:bodyPr/>
          <a:lstStyle/>
          <a:p>
            <a:r>
              <a:rPr lang="en-US" altLang="en-US" sz="2400">
                <a:cs typeface="ＭＳ Ｐゴシック" panose="020B0600070205080204" pitchFamily="34" charset="-128"/>
              </a:rPr>
              <a:t>Modify AndroidManifest.xml</a:t>
            </a:r>
          </a:p>
        </p:txBody>
      </p:sp>
      <p:sp>
        <p:nvSpPr>
          <p:cNvPr id="35846" name="Rectangle 1">
            <a:extLst>
              <a:ext uri="{FF2B5EF4-FFF2-40B4-BE49-F238E27FC236}">
                <a16:creationId xmlns:a16="http://schemas.microsoft.com/office/drawing/2014/main" id="{47AE6C9B-DBAC-CF45-B449-2A91568CF8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888" y="720725"/>
            <a:ext cx="5465762" cy="415448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i="1" dirty="0"/>
              <a:t>&lt;?</a:t>
            </a:r>
            <a:r>
              <a:rPr lang="en-US" altLang="en-US" sz="1200" dirty="0">
                <a:solidFill>
                  <a:srgbClr val="0000FF"/>
                </a:solidFill>
              </a:rPr>
              <a:t>xml version=</a:t>
            </a:r>
            <a:r>
              <a:rPr lang="en-US" altLang="en-US" sz="1200" dirty="0">
                <a:solidFill>
                  <a:srgbClr val="008000"/>
                </a:solidFill>
              </a:rPr>
              <a:t>"1.0" </a:t>
            </a:r>
            <a:r>
              <a:rPr lang="en-US" altLang="en-US" sz="1200" dirty="0">
                <a:solidFill>
                  <a:srgbClr val="0000FF"/>
                </a:solidFill>
              </a:rPr>
              <a:t>encoding=</a:t>
            </a:r>
            <a:r>
              <a:rPr lang="en-US" altLang="en-US" sz="1200" dirty="0">
                <a:solidFill>
                  <a:srgbClr val="008000"/>
                </a:solidFill>
              </a:rPr>
              <a:t>"utf-8"</a:t>
            </a:r>
            <a:r>
              <a:rPr lang="en-US" altLang="en-US" sz="1200" i="1" dirty="0"/>
              <a:t>?&gt;</a:t>
            </a:r>
            <a:br>
              <a:rPr lang="en-US" altLang="en-US" sz="1200" i="1" dirty="0"/>
            </a:br>
            <a:r>
              <a:rPr lang="en-US" altLang="en-US" sz="1200" dirty="0"/>
              <a:t>&lt;</a:t>
            </a:r>
            <a:r>
              <a:rPr lang="en-US" altLang="en-US" sz="1200" dirty="0">
                <a:solidFill>
                  <a:srgbClr val="000080"/>
                </a:solidFill>
              </a:rPr>
              <a:t>manifest </a:t>
            </a:r>
            <a:r>
              <a:rPr lang="en-US" altLang="en-US" sz="1200" dirty="0" err="1">
                <a:solidFill>
                  <a:srgbClr val="0000FF"/>
                </a:solidFill>
              </a:rPr>
              <a:t>xmlns: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"http://</a:t>
            </a:r>
            <a:r>
              <a:rPr lang="en-US" altLang="en-US" sz="1200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200" dirty="0">
                <a:solidFill>
                  <a:srgbClr val="008000"/>
                </a:solidFill>
              </a:rPr>
              <a:t>/</a:t>
            </a:r>
            <a:r>
              <a:rPr lang="en-US" altLang="en-US" sz="1200" dirty="0" err="1">
                <a:solidFill>
                  <a:srgbClr val="008000"/>
                </a:solidFill>
              </a:rPr>
              <a:t>apk</a:t>
            </a:r>
            <a:r>
              <a:rPr lang="en-US" altLang="en-US" sz="1200" dirty="0">
                <a:solidFill>
                  <a:srgbClr val="008000"/>
                </a:solidFill>
              </a:rPr>
              <a:t>/res/android"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</a:t>
            </a:r>
            <a:r>
              <a:rPr lang="en-US" altLang="en-US" sz="1200" dirty="0">
                <a:solidFill>
                  <a:srgbClr val="0000FF"/>
                </a:solidFill>
              </a:rPr>
              <a:t>package=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 err="1">
                <a:solidFill>
                  <a:srgbClr val="008000"/>
                </a:solidFill>
              </a:rPr>
              <a:t>com.wenbing.menus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b="1" dirty="0"/>
              <a:t>    &lt;</a:t>
            </a:r>
            <a:r>
              <a:rPr lang="en-US" altLang="en-US" sz="1200" b="1" dirty="0">
                <a:solidFill>
                  <a:srgbClr val="000080"/>
                </a:solidFill>
              </a:rPr>
              <a:t>uses-permission </a:t>
            </a:r>
            <a:r>
              <a:rPr lang="en-US" altLang="en-US" sz="12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200" b="1" dirty="0" err="1">
                <a:solidFill>
                  <a:srgbClr val="0000FF"/>
                </a:solidFill>
              </a:rPr>
              <a:t>:name</a:t>
            </a:r>
            <a:r>
              <a:rPr lang="en-US" altLang="en-US" sz="1200" b="1" dirty="0">
                <a:solidFill>
                  <a:srgbClr val="0000FF"/>
                </a:solidFill>
              </a:rPr>
              <a:t>=</a:t>
            </a:r>
            <a:r>
              <a:rPr lang="en-US" altLang="en-US" sz="1200" b="1" dirty="0">
                <a:solidFill>
                  <a:srgbClr val="008000"/>
                </a:solidFill>
              </a:rPr>
              <a:t>"</a:t>
            </a:r>
            <a:r>
              <a:rPr lang="en-US" altLang="en-US" sz="1200" b="1" dirty="0" err="1">
                <a:solidFill>
                  <a:srgbClr val="008000"/>
                </a:solidFill>
              </a:rPr>
              <a:t>android.permission.INTERNET</a:t>
            </a:r>
            <a:r>
              <a:rPr lang="en-US" altLang="en-US" sz="1200" b="1" dirty="0">
                <a:solidFill>
                  <a:srgbClr val="008000"/>
                </a:solidFill>
              </a:rPr>
              <a:t>"</a:t>
            </a:r>
            <a:r>
              <a:rPr lang="en-US" altLang="en-US" sz="1200" b="1" dirty="0"/>
              <a:t>/&gt;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/>
              <a:t>    &lt;</a:t>
            </a:r>
            <a:r>
              <a:rPr lang="en-US" altLang="en-US" sz="1200" dirty="0">
                <a:solidFill>
                  <a:srgbClr val="000080"/>
                </a:solidFill>
              </a:rPr>
              <a:t>application</a:t>
            </a:r>
            <a:br>
              <a:rPr lang="en-US" altLang="en-US" sz="1200" dirty="0">
                <a:solidFill>
                  <a:srgbClr val="000080"/>
                </a:solidFill>
              </a:rPr>
            </a:br>
            <a:r>
              <a:rPr lang="en-US" altLang="en-US" sz="1200" dirty="0">
                <a:solidFill>
                  <a:srgbClr val="00008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:allowBackup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"true"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:icon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"@mipmap/</a:t>
            </a:r>
            <a:r>
              <a:rPr lang="en-US" altLang="en-US" sz="1200" dirty="0" err="1">
                <a:solidFill>
                  <a:srgbClr val="008000"/>
                </a:solidFill>
              </a:rPr>
              <a:t>ic_launcher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:label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"@string/</a:t>
            </a:r>
            <a:r>
              <a:rPr lang="en-US" altLang="en-US" sz="1200" dirty="0" err="1">
                <a:solidFill>
                  <a:srgbClr val="008000"/>
                </a:solidFill>
              </a:rPr>
              <a:t>app_name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:roundIcon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"@mipmap/</a:t>
            </a:r>
            <a:r>
              <a:rPr lang="en-US" altLang="en-US" sz="1200" dirty="0" err="1">
                <a:solidFill>
                  <a:srgbClr val="008000"/>
                </a:solidFill>
              </a:rPr>
              <a:t>ic_launcher_round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:supportsRtl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"true"</a:t>
            </a:r>
            <a:br>
              <a:rPr lang="en-US" altLang="en-US" sz="1200" dirty="0">
                <a:solidFill>
                  <a:srgbClr val="008000"/>
                </a:solidFill>
              </a:rPr>
            </a:br>
            <a:r>
              <a:rPr lang="en-US" altLang="en-US" sz="1200" dirty="0">
                <a:solidFill>
                  <a:srgbClr val="008000"/>
                </a:solidFill>
              </a:rPr>
              <a:t>       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:theme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"@style/</a:t>
            </a:r>
            <a:r>
              <a:rPr lang="en-US" altLang="en-US" sz="1200" dirty="0" err="1">
                <a:solidFill>
                  <a:srgbClr val="008000"/>
                </a:solidFill>
              </a:rPr>
              <a:t>AppTheme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dirty="0"/>
              <a:t>        &lt;</a:t>
            </a:r>
            <a:r>
              <a:rPr lang="en-US" altLang="en-US" sz="1200" dirty="0">
                <a:solidFill>
                  <a:srgbClr val="000080"/>
                </a:solidFill>
              </a:rPr>
              <a:t>activity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:name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".</a:t>
            </a:r>
            <a:r>
              <a:rPr lang="en-US" altLang="en-US" sz="1200" dirty="0" err="1">
                <a:solidFill>
                  <a:srgbClr val="008000"/>
                </a:solidFill>
              </a:rPr>
              <a:t>MainActivity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dirty="0"/>
              <a:t>            &lt;</a:t>
            </a:r>
            <a:r>
              <a:rPr lang="en-US" altLang="en-US" sz="1200" dirty="0">
                <a:solidFill>
                  <a:srgbClr val="000080"/>
                </a:solidFill>
              </a:rPr>
              <a:t>intent-filter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dirty="0"/>
              <a:t>                &lt;</a:t>
            </a:r>
            <a:r>
              <a:rPr lang="en-US" altLang="en-US" sz="1200" dirty="0">
                <a:solidFill>
                  <a:srgbClr val="000080"/>
                </a:solidFill>
              </a:rPr>
              <a:t>action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:name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 err="1">
                <a:solidFill>
                  <a:srgbClr val="008000"/>
                </a:solidFill>
              </a:rPr>
              <a:t>android.intent.action.MAIN</a:t>
            </a:r>
            <a:r>
              <a:rPr lang="en-US" altLang="en-US" sz="1200" dirty="0">
                <a:solidFill>
                  <a:srgbClr val="008000"/>
                </a:solidFill>
              </a:rPr>
              <a:t>" </a:t>
            </a:r>
            <a:r>
              <a:rPr lang="en-US" altLang="en-US" sz="1200" dirty="0"/>
              <a:t>/&gt;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/>
              <a:t>                &lt;</a:t>
            </a:r>
            <a:r>
              <a:rPr lang="en-US" altLang="en-US" sz="1200" dirty="0">
                <a:solidFill>
                  <a:srgbClr val="000080"/>
                </a:solidFill>
              </a:rPr>
              <a:t>category </a:t>
            </a:r>
            <a:r>
              <a:rPr lang="en-US" altLang="en-US" sz="1200" dirty="0" err="1">
                <a:solidFill>
                  <a:srgbClr val="660E7A"/>
                </a:solidFill>
              </a:rPr>
              <a:t>android</a:t>
            </a:r>
            <a:r>
              <a:rPr lang="en-US" altLang="en-US" sz="1200" dirty="0" err="1">
                <a:solidFill>
                  <a:srgbClr val="0000FF"/>
                </a:solidFill>
              </a:rPr>
              <a:t>:name</a:t>
            </a:r>
            <a:r>
              <a:rPr lang="en-US" altLang="en-US" sz="1200" dirty="0">
                <a:solidFill>
                  <a:srgbClr val="0000FF"/>
                </a:solidFill>
              </a:rPr>
              <a:t>=</a:t>
            </a:r>
            <a:r>
              <a:rPr lang="en-US" altLang="en-US" sz="1200" dirty="0">
                <a:solidFill>
                  <a:srgbClr val="008000"/>
                </a:solidFill>
              </a:rPr>
              <a:t>"</a:t>
            </a:r>
            <a:r>
              <a:rPr lang="en-US" altLang="en-US" sz="1200" dirty="0" err="1">
                <a:solidFill>
                  <a:srgbClr val="008000"/>
                </a:solidFill>
              </a:rPr>
              <a:t>android.intent.category.LAUNCHER</a:t>
            </a:r>
            <a:r>
              <a:rPr lang="en-US" altLang="en-US" sz="1200" dirty="0">
                <a:solidFill>
                  <a:srgbClr val="008000"/>
                </a:solidFill>
              </a:rPr>
              <a:t>" </a:t>
            </a:r>
            <a:r>
              <a:rPr lang="en-US" altLang="en-US" sz="1200" dirty="0"/>
              <a:t>/&gt;</a:t>
            </a:r>
            <a:br>
              <a:rPr lang="en-US" altLang="en-US" sz="1200" dirty="0"/>
            </a:br>
            <a:r>
              <a:rPr lang="en-US" altLang="en-US" sz="1200" dirty="0"/>
              <a:t>            &lt;/</a:t>
            </a:r>
            <a:r>
              <a:rPr lang="en-US" altLang="en-US" sz="1200" dirty="0">
                <a:solidFill>
                  <a:srgbClr val="000080"/>
                </a:solidFill>
              </a:rPr>
              <a:t>intent-filter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dirty="0"/>
              <a:t>        &lt;/</a:t>
            </a:r>
            <a:r>
              <a:rPr lang="en-US" altLang="en-US" sz="1200" dirty="0">
                <a:solidFill>
                  <a:srgbClr val="000080"/>
                </a:solidFill>
              </a:rPr>
              <a:t>activity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r>
              <a:rPr lang="en-US" altLang="en-US" sz="1200" dirty="0"/>
              <a:t>    &lt;/</a:t>
            </a:r>
            <a:r>
              <a:rPr lang="en-US" altLang="en-US" sz="1200" dirty="0">
                <a:solidFill>
                  <a:srgbClr val="000080"/>
                </a:solidFill>
              </a:rPr>
              <a:t>application</a:t>
            </a:r>
            <a:r>
              <a:rPr lang="en-US" altLang="en-US" sz="1200" dirty="0"/>
              <a:t>&gt;</a:t>
            </a:r>
            <a:br>
              <a:rPr lang="en-US" altLang="en-US" sz="1200" dirty="0"/>
            </a:br>
            <a:br>
              <a:rPr lang="en-US" altLang="en-US" sz="1200" dirty="0"/>
            </a:br>
            <a:r>
              <a:rPr lang="en-US" altLang="en-US" sz="1200" dirty="0"/>
              <a:t>&lt;/</a:t>
            </a:r>
            <a:r>
              <a:rPr lang="en-US" altLang="en-US" sz="1200" dirty="0">
                <a:solidFill>
                  <a:srgbClr val="000080"/>
                </a:solidFill>
              </a:rPr>
              <a:t>manifest</a:t>
            </a:r>
            <a:r>
              <a:rPr lang="en-US" altLang="en-US" sz="1200" dirty="0"/>
              <a:t>&gt;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Date Placeholder 1">
            <a:extLst>
              <a:ext uri="{FF2B5EF4-FFF2-40B4-BE49-F238E27FC236}">
                <a16:creationId xmlns:a16="http://schemas.microsoft.com/office/drawing/2014/main" id="{F44EE746-2072-CD46-8014-46E3895A91F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8CC9C02-3ED1-1240-B968-0EFF9989662D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6866" name="Footer Placeholder 2">
            <a:extLst>
              <a:ext uri="{FF2B5EF4-FFF2-40B4-BE49-F238E27FC236}">
                <a16:creationId xmlns:a16="http://schemas.microsoft.com/office/drawing/2014/main" id="{2A039C44-822B-A447-B4AA-56DB3E8B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F2FB52CB-D6D3-1E46-8360-BC00549F6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46D6CC9-52D6-8240-A4FA-EA371A953F9D}" type="slidenum">
              <a:rPr lang="en-US" altLang="en-US" smtClean="0">
                <a:latin typeface="Garamond" panose="02020404030301010803" pitchFamily="18" charset="0"/>
              </a:rPr>
              <a:pPr/>
              <a:t>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6868" name="Rectangle 2">
            <a:extLst>
              <a:ext uri="{FF2B5EF4-FFF2-40B4-BE49-F238E27FC236}">
                <a16:creationId xmlns:a16="http://schemas.microsoft.com/office/drawing/2014/main" id="{AA5F7C0F-2CF2-5347-B6E8-3634A0DEA8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27013"/>
            <a:ext cx="4792663" cy="554037"/>
          </a:xfrm>
        </p:spPr>
        <p:txBody>
          <a:bodyPr anchor="ctr"/>
          <a:lstStyle/>
          <a:p>
            <a:r>
              <a:rPr lang="en-US" altLang="en-US" sz="3600" dirty="0"/>
              <a:t>Homework </a:t>
            </a:r>
            <a:r>
              <a:rPr lang="en-US" altLang="en-US" sz="3600"/>
              <a:t>#13</a:t>
            </a:r>
            <a:endParaRPr lang="en-US" altLang="en-US" sz="3600" dirty="0"/>
          </a:p>
        </p:txBody>
      </p:sp>
      <p:sp>
        <p:nvSpPr>
          <p:cNvPr id="36869" name="Rectangle 3">
            <a:extLst>
              <a:ext uri="{FF2B5EF4-FFF2-40B4-BE49-F238E27FC236}">
                <a16:creationId xmlns:a16="http://schemas.microsoft.com/office/drawing/2014/main" id="{BB44E21B-491C-F040-8216-28177238FF6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57175" y="777875"/>
            <a:ext cx="4921250" cy="5211763"/>
          </a:xfrm>
        </p:spPr>
        <p:txBody>
          <a:bodyPr/>
          <a:lstStyle/>
          <a:p>
            <a:r>
              <a:rPr lang="en-US" altLang="en-US" sz="2000" dirty="0">
                <a:ea typeface="ＭＳ Ｐゴシック" panose="020B0600070205080204" pitchFamily="34" charset="-128"/>
              </a:rPr>
              <a:t>Add a 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EditText</a:t>
            </a:r>
            <a:r>
              <a:rPr lang="en-US" altLang="en-US" sz="2000" dirty="0">
                <a:ea typeface="ＭＳ Ｐゴシック" panose="020B0600070205080204" pitchFamily="34" charset="-128"/>
              </a:rPr>
              <a:t> for the user to enter a URL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Place the button on the right of the 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EditText</a:t>
            </a:r>
            <a:r>
              <a:rPr lang="en-US" altLang="en-US" sz="2000" dirty="0">
                <a:ea typeface="ＭＳ Ｐゴシック" panose="020B0600070205080204" pitchFamily="34" charset="-128"/>
              </a:rPr>
              <a:t> and rename to “submit”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Add another button beneath the 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EditText</a:t>
            </a:r>
            <a:r>
              <a:rPr lang="en-US" altLang="en-US" sz="2000" dirty="0">
                <a:ea typeface="ＭＳ Ｐゴシック" panose="020B0600070205080204" pitchFamily="34" charset="-128"/>
              </a:rPr>
              <a:t> and name it to ”bookmark”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On clicking the submit button, the URL should be displayed in the WebView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On clicking the bookmark button, the current URL should be saved as a bookmark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The menu for the app now should display a list of saved bookmarks</a:t>
            </a: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On selecting a saved bookmark, the corresponding webpage should be displayed</a:t>
            </a:r>
          </a:p>
          <a:p>
            <a:endParaRPr lang="en-US" altLang="en-US" sz="2000" dirty="0">
              <a:ea typeface="ＭＳ Ｐゴシック" panose="020B0600070205080204" pitchFamily="34" charset="-128"/>
            </a:endParaRPr>
          </a:p>
          <a:p>
            <a:endParaRPr lang="en-US" altLang="en-US" sz="1800" dirty="0">
              <a:cs typeface="ＭＳ Ｐゴシック" panose="020B0600070205080204" pitchFamily="34" charset="-128"/>
            </a:endParaRPr>
          </a:p>
        </p:txBody>
      </p:sp>
      <p:pic>
        <p:nvPicPr>
          <p:cNvPr id="36870" name="Picture 4">
            <a:extLst>
              <a:ext uri="{FF2B5EF4-FFF2-40B4-BE49-F238E27FC236}">
                <a16:creationId xmlns:a16="http://schemas.microsoft.com/office/drawing/2014/main" id="{D71D50F3-4846-E042-94E9-A999AA4C1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313" y="277813"/>
            <a:ext cx="3273425" cy="581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F59E8F08-26E0-2847-9791-C7D68CB3593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BAD8CEB-D75B-7947-9CF6-3D5F5E75F48F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0E38CA95-63F6-2C49-9B5C-BE803B12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7AEA58DD-FE70-8549-ADFE-85FC9CBB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C3A0501-CDA7-224A-B2F0-B414210A6E24}" type="slidenum">
              <a:rPr lang="en-US" altLang="en-US" smtClean="0">
                <a:latin typeface="Garamond" panose="02020404030301010803" pitchFamily="18" charset="0"/>
              </a:rPr>
              <a:pPr/>
              <a:t>3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C78B10EE-1A48-964A-A21C-93E7966AD94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en-US" altLang="en-US"/>
              <a:t>ImageSwitcher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B36CEA74-611F-E94D-852D-99BE8412DED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50950"/>
            <a:ext cx="8296275" cy="1676400"/>
          </a:xfrm>
        </p:spPr>
        <p:txBody>
          <a:bodyPr/>
          <a:lstStyle/>
          <a:p>
            <a:r>
              <a:rPr lang="en-US" altLang="en-US" sz="2000" dirty="0" err="1">
                <a:cs typeface="ＭＳ Ｐゴシック" panose="020B0600070205080204" pitchFamily="34" charset="-128"/>
              </a:rPr>
              <a:t>ImageSwitcher</a:t>
            </a:r>
            <a:r>
              <a:rPr lang="en-US" altLang="en-US" sz="2000" dirty="0">
                <a:cs typeface="ＭＳ Ｐゴシック" panose="020B0600070205080204" pitchFamily="34" charset="-128"/>
              </a:rPr>
              <a:t> enables the display of pictures with some animation</a:t>
            </a: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Using Android Studio, create a new Android project and name it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ImageSwitcher</a:t>
            </a:r>
            <a:endParaRPr lang="en-US" altLang="en-US" sz="2000" dirty="0">
              <a:cs typeface="ＭＳ Ｐゴシック" panose="020B0600070205080204" pitchFamily="34" charset="-128"/>
            </a:endParaRP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Modify the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activity_main.xml</a:t>
            </a:r>
            <a:endParaRPr lang="en-US" altLang="en-US" sz="2000" dirty="0">
              <a:cs typeface="ＭＳ Ｐゴシック" panose="020B0600070205080204" pitchFamily="34" charset="-128"/>
            </a:endParaRPr>
          </a:p>
          <a:p>
            <a:endParaRPr lang="en-US" altLang="en-US" sz="2000" dirty="0"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Date Placeholder 1">
            <a:extLst>
              <a:ext uri="{FF2B5EF4-FFF2-40B4-BE49-F238E27FC236}">
                <a16:creationId xmlns:a16="http://schemas.microsoft.com/office/drawing/2014/main" id="{A81C3D0E-B7EF-F542-8C9A-9BD0DBDD6C09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84E11CC-535A-4244-871F-C17DB3C5B2B5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9458" name="Footer Placeholder 2">
            <a:extLst>
              <a:ext uri="{FF2B5EF4-FFF2-40B4-BE49-F238E27FC236}">
                <a16:creationId xmlns:a16="http://schemas.microsoft.com/office/drawing/2014/main" id="{BFFE71D0-D233-834A-B362-7EAB158C7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DB3FF9F0-0055-D746-9FD9-518C6D2F8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5F8D066-87D9-4946-8A1A-20980E34F1C8}" type="slidenum">
              <a:rPr lang="en-US" altLang="en-US" smtClean="0">
                <a:latin typeface="Garamond" panose="02020404030301010803" pitchFamily="18" charset="0"/>
              </a:rPr>
              <a:pPr/>
              <a:t>4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9460" name="Rectangle 1">
            <a:extLst>
              <a:ext uri="{FF2B5EF4-FFF2-40B4-BE49-F238E27FC236}">
                <a16:creationId xmlns:a16="http://schemas.microsoft.com/office/drawing/2014/main" id="{D91DC350-A799-5448-9D84-DF1F8CEB4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6838" y="231775"/>
            <a:ext cx="8429625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i="1" dirty="0"/>
              <a:t>&lt;?</a:t>
            </a:r>
            <a:r>
              <a:rPr lang="en-US" altLang="en-US" sz="1400" b="1" dirty="0">
                <a:solidFill>
                  <a:srgbClr val="0000FF"/>
                </a:solidFill>
              </a:rPr>
              <a:t>xml version=</a:t>
            </a:r>
            <a:r>
              <a:rPr lang="en-US" altLang="en-US" sz="1400" b="1" dirty="0">
                <a:solidFill>
                  <a:srgbClr val="008000"/>
                </a:solidFill>
              </a:rPr>
              <a:t>"1.0" </a:t>
            </a:r>
            <a:r>
              <a:rPr lang="en-US" altLang="en-US" sz="1400" b="1" dirty="0">
                <a:solidFill>
                  <a:srgbClr val="0000FF"/>
                </a:solidFill>
              </a:rPr>
              <a:t>encoding=</a:t>
            </a:r>
            <a:r>
              <a:rPr lang="en-US" altLang="en-US" sz="1400" b="1" dirty="0">
                <a:solidFill>
                  <a:srgbClr val="008000"/>
                </a:solidFill>
              </a:rPr>
              <a:t>"utf-8"</a:t>
            </a:r>
            <a:r>
              <a:rPr lang="en-US" altLang="en-US" sz="1400" i="1" dirty="0"/>
              <a:t>?&gt;</a:t>
            </a:r>
            <a:br>
              <a:rPr lang="en-US" altLang="en-US" sz="1400" i="1" dirty="0"/>
            </a:br>
            <a:r>
              <a:rPr lang="en-US" altLang="en-US" sz="1400" dirty="0"/>
              <a:t>&lt;</a:t>
            </a:r>
            <a:r>
              <a:rPr lang="en-US" altLang="en-US" sz="1400" b="1" dirty="0" err="1">
                <a:solidFill>
                  <a:srgbClr val="000080"/>
                </a:solidFill>
              </a:rPr>
              <a:t>RelativeLayout</a:t>
            </a:r>
            <a:r>
              <a:rPr lang="en-US" altLang="en-US" sz="1400" b="1" dirty="0">
                <a:solidFill>
                  <a:srgbClr val="000080"/>
                </a:solidFill>
              </a:rPr>
              <a:t> </a:t>
            </a:r>
            <a:r>
              <a:rPr lang="en-US" altLang="en-US" sz="1400" b="1" dirty="0" err="1">
                <a:solidFill>
                  <a:srgbClr val="0000FF"/>
                </a:solidFill>
              </a:rPr>
              <a:t>xmlns: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"http://</a:t>
            </a:r>
            <a:r>
              <a:rPr lang="en-US" altLang="en-US" sz="1400" b="1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400" b="1" dirty="0">
                <a:solidFill>
                  <a:srgbClr val="008000"/>
                </a:solidFill>
              </a:rPr>
              <a:t>/</a:t>
            </a:r>
            <a:r>
              <a:rPr lang="en-US" altLang="en-US" sz="1400" b="1" dirty="0" err="1">
                <a:solidFill>
                  <a:srgbClr val="008000"/>
                </a:solidFill>
              </a:rPr>
              <a:t>apk</a:t>
            </a:r>
            <a:r>
              <a:rPr lang="en-US" altLang="en-US" sz="1400" b="1" dirty="0">
                <a:solidFill>
                  <a:srgbClr val="008000"/>
                </a:solidFill>
              </a:rPr>
              <a:t>/res/android"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</a:t>
            </a:r>
            <a:r>
              <a:rPr lang="en-US" altLang="en-US" sz="1400" b="1" dirty="0" err="1">
                <a:solidFill>
                  <a:srgbClr val="0000FF"/>
                </a:solidFill>
              </a:rPr>
              <a:t>xmlns:</a:t>
            </a:r>
            <a:r>
              <a:rPr lang="en-US" altLang="en-US" sz="1400" b="1" dirty="0" err="1">
                <a:solidFill>
                  <a:srgbClr val="660E7A"/>
                </a:solidFill>
              </a:rPr>
              <a:t>tools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"http://</a:t>
            </a:r>
            <a:r>
              <a:rPr lang="en-US" altLang="en-US" sz="1400" b="1" dirty="0" err="1">
                <a:solidFill>
                  <a:srgbClr val="008000"/>
                </a:solidFill>
              </a:rPr>
              <a:t>schemas.android.com</a:t>
            </a:r>
            <a:r>
              <a:rPr lang="en-US" altLang="en-US" sz="1400" b="1" dirty="0">
                <a:solidFill>
                  <a:srgbClr val="008000"/>
                </a:solidFill>
              </a:rPr>
              <a:t>/tools"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tools</a:t>
            </a:r>
            <a:r>
              <a:rPr lang="en-US" altLang="en-US" sz="1400" b="1" dirty="0" err="1">
                <a:solidFill>
                  <a:srgbClr val="0000FF"/>
                </a:solidFill>
              </a:rPr>
              <a:t>:context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".</a:t>
            </a:r>
            <a:r>
              <a:rPr lang="en-US" altLang="en-US" sz="1400" b="1" dirty="0" err="1">
                <a:solidFill>
                  <a:srgbClr val="008000"/>
                </a:solidFill>
              </a:rPr>
              <a:t>MainActivity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dirty="0"/>
              <a:t>&gt;</a:t>
            </a:r>
            <a:br>
              <a:rPr lang="en-US" altLang="en-US" sz="1400" dirty="0"/>
            </a:br>
            <a:r>
              <a:rPr lang="en-US" altLang="en-US" sz="1400" dirty="0"/>
              <a:t>    &lt;</a:t>
            </a:r>
            <a:r>
              <a:rPr lang="en-US" altLang="en-US" sz="1400" b="1" dirty="0">
                <a:solidFill>
                  <a:srgbClr val="000080"/>
                </a:solidFill>
              </a:rPr>
              <a:t>Button</a:t>
            </a:r>
            <a:br>
              <a:rPr lang="en-US" altLang="en-US" sz="1400" b="1" dirty="0">
                <a:solidFill>
                  <a:srgbClr val="000080"/>
                </a:solidFill>
              </a:rPr>
            </a:br>
            <a:r>
              <a:rPr lang="en-US" altLang="en-US" sz="1400" b="1" dirty="0">
                <a:solidFill>
                  <a:srgbClr val="00008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:text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"View Windows"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wrap_content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wrap_content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:id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"@+id/button2"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dirty="0"/>
              <a:t>/&gt;</a:t>
            </a:r>
            <a:br>
              <a:rPr lang="en-US" altLang="en-US" sz="1400" dirty="0"/>
            </a:br>
            <a:r>
              <a:rPr lang="en-US" altLang="en-US" sz="1400" dirty="0"/>
              <a:t>    &lt;</a:t>
            </a:r>
            <a:r>
              <a:rPr lang="en-US" altLang="en-US" sz="1400" b="1" dirty="0" err="1">
                <a:solidFill>
                  <a:srgbClr val="000080"/>
                </a:solidFill>
              </a:rPr>
              <a:t>ImageSwitcher</a:t>
            </a:r>
            <a:br>
              <a:rPr lang="en-US" altLang="en-US" sz="1400" b="1" dirty="0">
                <a:solidFill>
                  <a:srgbClr val="000080"/>
                </a:solidFill>
              </a:rPr>
            </a:br>
            <a:r>
              <a:rPr lang="en-US" altLang="en-US" sz="1400" b="1" dirty="0">
                <a:solidFill>
                  <a:srgbClr val="00008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match_parent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:layout_alignParentStart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"true"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:layout_below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"@+id/button2"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:id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"@+id/</a:t>
            </a:r>
            <a:r>
              <a:rPr lang="en-US" altLang="en-US" sz="1400" b="1" dirty="0" err="1">
                <a:solidFill>
                  <a:srgbClr val="008000"/>
                </a:solidFill>
              </a:rPr>
              <a:t>imageSwitcher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dirty="0"/>
            </a:br>
            <a:r>
              <a:rPr lang="en-US" altLang="en-US" sz="1400" dirty="0"/>
              <a:t>    &lt;/</a:t>
            </a:r>
            <a:r>
              <a:rPr lang="en-US" altLang="en-US" sz="1400" b="1" dirty="0" err="1">
                <a:solidFill>
                  <a:srgbClr val="000080"/>
                </a:solidFill>
              </a:rPr>
              <a:t>ImageSwitcher</a:t>
            </a:r>
            <a:r>
              <a:rPr lang="en-US" altLang="en-US" sz="1400" dirty="0"/>
              <a:t>&gt;</a:t>
            </a:r>
            <a:br>
              <a:rPr lang="en-US" altLang="en-US" sz="1400" dirty="0"/>
            </a:br>
            <a:r>
              <a:rPr lang="en-US" altLang="en-US" sz="1400" dirty="0"/>
              <a:t>    &lt;</a:t>
            </a:r>
            <a:r>
              <a:rPr lang="en-US" altLang="en-US" sz="1400" b="1" dirty="0">
                <a:solidFill>
                  <a:srgbClr val="000080"/>
                </a:solidFill>
              </a:rPr>
              <a:t>Button</a:t>
            </a:r>
            <a:br>
              <a:rPr lang="en-US" altLang="en-US" sz="1400" b="1" dirty="0">
                <a:solidFill>
                  <a:srgbClr val="000080"/>
                </a:solidFill>
              </a:rPr>
            </a:br>
            <a:r>
              <a:rPr lang="en-US" altLang="en-US" sz="1400" b="1" dirty="0">
                <a:solidFill>
                  <a:srgbClr val="00008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:text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"View Butterfly"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:layout_width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wrap_content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:layout_height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r>
              <a:rPr lang="en-US" altLang="en-US" sz="1400" b="1" dirty="0" err="1">
                <a:solidFill>
                  <a:srgbClr val="008000"/>
                </a:solidFill>
              </a:rPr>
              <a:t>wrap_content</a:t>
            </a:r>
            <a:r>
              <a:rPr lang="en-US" altLang="en-US" sz="1400" b="1" dirty="0">
                <a:solidFill>
                  <a:srgbClr val="008000"/>
                </a:solidFill>
              </a:rPr>
              <a:t>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:id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"@+id/button"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:layout_alignParentTop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"true"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android</a:t>
            </a:r>
            <a:r>
              <a:rPr lang="en-US" altLang="en-US" sz="1400" b="1" dirty="0" err="1">
                <a:solidFill>
                  <a:srgbClr val="0000FF"/>
                </a:solidFill>
              </a:rPr>
              <a:t>:layout_alignParentEnd</a:t>
            </a:r>
            <a:r>
              <a:rPr lang="en-US" altLang="en-US" sz="1400" b="1" dirty="0">
                <a:solidFill>
                  <a:srgbClr val="0000FF"/>
                </a:solidFill>
              </a:rPr>
              <a:t>=</a:t>
            </a:r>
            <a:r>
              <a:rPr lang="en-US" altLang="en-US" sz="1400" b="1" dirty="0">
                <a:solidFill>
                  <a:srgbClr val="008000"/>
                </a:solidFill>
              </a:rPr>
              <a:t>"true"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</a:t>
            </a:r>
            <a:r>
              <a:rPr lang="en-US" altLang="en-US" sz="1400" dirty="0"/>
              <a:t>/&gt;</a:t>
            </a:r>
            <a:br>
              <a:rPr lang="en-US" altLang="en-US" sz="1400" dirty="0"/>
            </a:br>
            <a:r>
              <a:rPr lang="en-US" altLang="en-US" sz="1400" dirty="0"/>
              <a:t>&lt;/</a:t>
            </a:r>
            <a:r>
              <a:rPr lang="en-US" altLang="en-US" sz="1400" b="1" dirty="0" err="1">
                <a:solidFill>
                  <a:srgbClr val="000080"/>
                </a:solidFill>
              </a:rPr>
              <a:t>RelativeLayout</a:t>
            </a:r>
            <a:r>
              <a:rPr lang="en-US" altLang="en-US" sz="1400" dirty="0"/>
              <a:t>&gt;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Date Placeholder 1">
            <a:extLst>
              <a:ext uri="{FF2B5EF4-FFF2-40B4-BE49-F238E27FC236}">
                <a16:creationId xmlns:a16="http://schemas.microsoft.com/office/drawing/2014/main" id="{A9461E56-EE34-C44D-BDD6-36F38CFC3FB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15FAC17-6F10-4D46-8F0B-F442E7989FB7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0482" name="Footer Placeholder 2">
            <a:extLst>
              <a:ext uri="{FF2B5EF4-FFF2-40B4-BE49-F238E27FC236}">
                <a16:creationId xmlns:a16="http://schemas.microsoft.com/office/drawing/2014/main" id="{15BC59A4-3593-AF44-966B-891BB4CE7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8BCF82D0-2BB5-234A-908E-43A9C32F8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23C0AF9-52CF-0F4C-9FCA-56C2B2DBBC83}" type="slidenum">
              <a:rPr lang="en-US" altLang="en-US" smtClean="0">
                <a:latin typeface="Garamond" panose="02020404030301010803" pitchFamily="18" charset="0"/>
              </a:rPr>
              <a:pPr/>
              <a:t>5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0484" name="Rectangle 2">
            <a:extLst>
              <a:ext uri="{FF2B5EF4-FFF2-40B4-BE49-F238E27FC236}">
                <a16:creationId xmlns:a16="http://schemas.microsoft.com/office/drawing/2014/main" id="{394421F2-BA42-8F4B-A712-D82BF3D890D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 anchor="ctr"/>
          <a:lstStyle/>
          <a:p>
            <a:pPr eaLnBrk="1" hangingPunct="1"/>
            <a:r>
              <a:rPr lang="en-US" altLang="en-US"/>
              <a:t>ImageSwitcher</a:t>
            </a:r>
          </a:p>
        </p:txBody>
      </p:sp>
      <p:sp>
        <p:nvSpPr>
          <p:cNvPr id="20485" name="Rectangle 3">
            <a:extLst>
              <a:ext uri="{FF2B5EF4-FFF2-40B4-BE49-F238E27FC236}">
                <a16:creationId xmlns:a16="http://schemas.microsoft.com/office/drawing/2014/main" id="{D7188ED3-6744-7B4F-9326-49FD156E3E2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50950"/>
            <a:ext cx="8296275" cy="1676400"/>
          </a:xfrm>
        </p:spPr>
        <p:txBody>
          <a:bodyPr/>
          <a:lstStyle/>
          <a:p>
            <a:r>
              <a:rPr lang="en-US" altLang="en-US" sz="2000">
                <a:cs typeface="ＭＳ Ｐゴシック" panose="020B0600070205080204" pitchFamily="34" charset="-128"/>
              </a:rPr>
              <a:t>Find on the Web one windows image (named windows.png/jpg) and one butterfly image (named butterfly.png/jpg). Add two images to your res/mipmap/hdpi folder</a:t>
            </a:r>
          </a:p>
          <a:p>
            <a:r>
              <a:rPr lang="en-US" altLang="en-US" sz="2000">
                <a:cs typeface="ＭＳ Ｐゴシック" panose="020B0600070205080204" pitchFamily="34" charset="-128"/>
              </a:rPr>
              <a:t>Modify MainActivity.java</a:t>
            </a:r>
          </a:p>
        </p:txBody>
      </p:sp>
      <p:sp>
        <p:nvSpPr>
          <p:cNvPr id="20486" name="Rectangle 1">
            <a:extLst>
              <a:ext uri="{FF2B5EF4-FFF2-40B4-BE49-F238E27FC236}">
                <a16:creationId xmlns:a16="http://schemas.microsoft.com/office/drawing/2014/main" id="{52958340-675D-9146-86BD-F58174B0F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-9359900"/>
            <a:ext cx="4572000" cy="569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android.support.v7.app.AppCompatActivity;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android.os.Bundle;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android.support.v7.app.ActionBar;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android.view.View;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android.view.animation.AnimationUtils;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android.widget.Button;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android.widget.ImageSwitcher;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android.widget.ImageView;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android.widget.Toast;</a:t>
            </a: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import </a:t>
            </a:r>
            <a:r>
              <a:rPr lang="en-US" altLang="en-US" sz="1400"/>
              <a:t>android.widget.ViewSwitcher;</a:t>
            </a:r>
            <a:br>
              <a:rPr lang="en-US" altLang="en-US" sz="1400"/>
            </a:br>
            <a:br>
              <a:rPr lang="en-US" altLang="en-US" sz="1400"/>
            </a:br>
            <a:r>
              <a:rPr lang="en-US" altLang="en-US" sz="1400" b="1">
                <a:solidFill>
                  <a:srgbClr val="000080"/>
                </a:solidFill>
              </a:rPr>
              <a:t>public class </a:t>
            </a:r>
            <a:r>
              <a:rPr lang="en-US" altLang="en-US" sz="1400"/>
              <a:t>MainActivity </a:t>
            </a:r>
            <a:r>
              <a:rPr lang="en-US" altLang="en-US" sz="1400" b="1">
                <a:solidFill>
                  <a:srgbClr val="000080"/>
                </a:solidFill>
              </a:rPr>
              <a:t>extends </a:t>
            </a:r>
            <a:r>
              <a:rPr lang="en-US" altLang="en-US" sz="1400"/>
              <a:t>AppCompatActivity {</a:t>
            </a:r>
            <a:br>
              <a:rPr lang="en-US" altLang="en-US" sz="1400"/>
            </a:br>
            <a:r>
              <a:rPr lang="en-US" altLang="en-US" sz="1400"/>
              <a:t>    </a:t>
            </a:r>
            <a:r>
              <a:rPr lang="en-US" altLang="en-US" sz="1400" b="1">
                <a:solidFill>
                  <a:srgbClr val="000080"/>
                </a:solidFill>
              </a:rPr>
              <a:t>private </a:t>
            </a:r>
            <a:r>
              <a:rPr lang="en-US" altLang="en-US" sz="1400"/>
              <a:t>ImageSwitcher </a:t>
            </a:r>
            <a:r>
              <a:rPr lang="en-US" altLang="en-US" sz="1400" b="1">
                <a:solidFill>
                  <a:srgbClr val="660E7A"/>
                </a:solidFill>
              </a:rPr>
              <a:t>imgSwitcher</a:t>
            </a:r>
            <a:r>
              <a:rPr lang="en-US" altLang="en-US" sz="1400"/>
              <a:t>;</a:t>
            </a:r>
            <a:br>
              <a:rPr lang="en-US" altLang="en-US" sz="1400"/>
            </a:br>
            <a:r>
              <a:rPr lang="en-US" altLang="en-US" sz="1400"/>
              <a:t>    </a:t>
            </a:r>
            <a:r>
              <a:rPr lang="en-US" altLang="en-US" sz="1400" b="1">
                <a:solidFill>
                  <a:srgbClr val="000080"/>
                </a:solidFill>
              </a:rPr>
              <a:t>private </a:t>
            </a:r>
            <a:r>
              <a:rPr lang="en-US" altLang="en-US" sz="1400"/>
              <a:t>Button </a:t>
            </a:r>
            <a:r>
              <a:rPr lang="en-US" altLang="en-US" sz="1400" b="1">
                <a:solidFill>
                  <a:srgbClr val="660E7A"/>
                </a:solidFill>
              </a:rPr>
              <a:t>btnViewWindows</a:t>
            </a:r>
            <a:r>
              <a:rPr lang="en-US" altLang="en-US" sz="1400"/>
              <a:t>,</a:t>
            </a:r>
            <a:r>
              <a:rPr lang="en-US" altLang="en-US" sz="1400" b="1">
                <a:solidFill>
                  <a:srgbClr val="660E7A"/>
                </a:solidFill>
              </a:rPr>
              <a:t>btnViewButterfly</a:t>
            </a:r>
            <a:r>
              <a:rPr lang="en-US" altLang="en-US" sz="1400"/>
              <a:t>;</a:t>
            </a:r>
            <a:br>
              <a:rPr lang="en-US" altLang="en-US" sz="1400"/>
            </a:br>
            <a:br>
              <a:rPr lang="en-US" altLang="en-US" sz="1400"/>
            </a:br>
            <a:r>
              <a:rPr lang="en-US" altLang="en-US" sz="1400"/>
              <a:t>v) {</a:t>
            </a:r>
            <a:br>
              <a:rPr lang="en-US" altLang="en-US" sz="1400"/>
            </a:br>
            <a:r>
              <a:rPr lang="en-US" altLang="en-US" sz="1400"/>
              <a:t>                Toast.</a:t>
            </a:r>
            <a:r>
              <a:rPr lang="en-US" altLang="en-US" sz="1400" i="1"/>
              <a:t>makeText</a:t>
            </a:r>
            <a:r>
              <a:rPr lang="en-US" altLang="en-US" sz="1400"/>
              <a:t>(getApplicationContext(), </a:t>
            </a:r>
            <a:r>
              <a:rPr lang="en-US" altLang="en-US" sz="1400" b="1">
                <a:solidFill>
                  <a:srgbClr val="008000"/>
                </a:solidFill>
              </a:rPr>
              <a:t>"View Butterfly"</a:t>
            </a:r>
            <a:br>
              <a:rPr lang="en-US" altLang="en-US" sz="1400" b="1">
                <a:solidFill>
                  <a:srgbClr val="008000"/>
                </a:solidFill>
              </a:rPr>
            </a:br>
            <a:r>
              <a:rPr lang="en-US" altLang="en-US" sz="1400" b="1">
                <a:solidFill>
                  <a:srgbClr val="008000"/>
                </a:solidFill>
              </a:rPr>
              <a:t>                        </a:t>
            </a:r>
            <a:r>
              <a:rPr lang="en-US" altLang="en-US" sz="1400"/>
              <a:t>, Toast.</a:t>
            </a:r>
            <a:r>
              <a:rPr lang="en-US" altLang="en-US" sz="1400" b="1" i="1">
                <a:solidFill>
                  <a:srgbClr val="660E7A"/>
                </a:solidFill>
              </a:rPr>
              <a:t>LENGTH_LONG</a:t>
            </a:r>
            <a:r>
              <a:rPr lang="en-US" altLang="en-US" sz="1400"/>
              <a:t>).show();</a:t>
            </a:r>
            <a:br>
              <a:rPr lang="en-US" altLang="en-US" sz="1400"/>
            </a:br>
            <a:r>
              <a:rPr lang="en-US" altLang="en-US" sz="1400"/>
              <a:t>                </a:t>
            </a:r>
            <a:r>
              <a:rPr lang="en-US" altLang="en-US" sz="1400" b="1">
                <a:solidFill>
                  <a:srgbClr val="660E7A"/>
                </a:solidFill>
              </a:rPr>
              <a:t>imgSwitcher</a:t>
            </a:r>
            <a:r>
              <a:rPr lang="en-US" altLang="en-US" sz="1400"/>
              <a:t>.setImageResource(R.mipmap.</a:t>
            </a:r>
            <a:r>
              <a:rPr lang="en-US" altLang="en-US" sz="1400" b="1" i="1">
                <a:solidFill>
                  <a:srgbClr val="660E7A"/>
                </a:solidFill>
              </a:rPr>
              <a:t>butterfly</a:t>
            </a:r>
            <a:r>
              <a:rPr lang="en-US" altLang="en-US" sz="1400"/>
              <a:t>);</a:t>
            </a:r>
            <a:br>
              <a:rPr lang="en-US" altLang="en-US" sz="1400"/>
            </a:br>
            <a:r>
              <a:rPr lang="en-US" altLang="en-US" sz="1400"/>
              <a:t>            }</a:t>
            </a:r>
            <a:br>
              <a:rPr lang="en-US" altLang="en-US" sz="1400"/>
            </a:br>
            <a:r>
              <a:rPr lang="en-US" altLang="en-US" sz="1400"/>
              <a:t>        });</a:t>
            </a:r>
            <a:br>
              <a:rPr lang="en-US" altLang="en-US" sz="1400"/>
            </a:br>
            <a:r>
              <a:rPr lang="en-US" altLang="en-US" sz="1400"/>
              <a:t>    }</a:t>
            </a:r>
            <a:br>
              <a:rPr lang="en-US" altLang="en-US" sz="1400"/>
            </a:br>
            <a:r>
              <a:rPr lang="en-US" altLang="en-US" sz="1400"/>
              <a:t>}</a:t>
            </a:r>
            <a:br>
              <a:rPr lang="en-US" altLang="en-US" sz="1400"/>
            </a:br>
            <a:endParaRPr lang="en-US" altLang="en-US" sz="1400"/>
          </a:p>
        </p:txBody>
      </p:sp>
      <p:sp>
        <p:nvSpPr>
          <p:cNvPr id="20487" name="Rectangle 2">
            <a:extLst>
              <a:ext uri="{FF2B5EF4-FFF2-40B4-BE49-F238E27FC236}">
                <a16:creationId xmlns:a16="http://schemas.microsoft.com/office/drawing/2014/main" id="{4FC130C1-20FC-AB4B-A874-BEA35019F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1325" y="2719388"/>
            <a:ext cx="4572000" cy="338554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sz="1400" dirty="0" err="1"/>
              <a:t>androidx.appcompat.app.AppCompatActivity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android.os.Bundle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sz="1400" dirty="0" err="1"/>
              <a:t>androidx.appcompat.app.ActionBar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android.view.View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android.view.animation.AnimationUtils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android.widget.Button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android.widget.ImageSwitcher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android.widget.ImageView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android.widget.Toast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import </a:t>
            </a:r>
            <a:r>
              <a:rPr lang="en-US" altLang="en-US" sz="1400" dirty="0" err="1"/>
              <a:t>android.widget.ViewSwitcher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br>
              <a:rPr lang="en-US" altLang="en-US" sz="1400" dirty="0"/>
            </a:br>
            <a:r>
              <a:rPr lang="en-US" altLang="en-US" sz="1400" b="1" dirty="0">
                <a:solidFill>
                  <a:srgbClr val="000080"/>
                </a:solidFill>
              </a:rPr>
              <a:t>public class </a:t>
            </a:r>
            <a:r>
              <a:rPr lang="en-US" altLang="en-US" sz="1400" dirty="0" err="1"/>
              <a:t>MainActivity</a:t>
            </a:r>
            <a:r>
              <a:rPr lang="en-US" altLang="en-US" sz="1400" dirty="0"/>
              <a:t> </a:t>
            </a:r>
            <a:r>
              <a:rPr lang="en-US" altLang="en-US" sz="1400" b="1" dirty="0">
                <a:solidFill>
                  <a:srgbClr val="000080"/>
                </a:solidFill>
              </a:rPr>
              <a:t>extends </a:t>
            </a:r>
            <a:r>
              <a:rPr lang="en-US" altLang="en-US" sz="1400" dirty="0" err="1"/>
              <a:t>AppCompatActivity</a:t>
            </a:r>
            <a:r>
              <a:rPr lang="en-US" altLang="en-US" sz="1400" dirty="0"/>
              <a:t> {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>
                <a:solidFill>
                  <a:srgbClr val="000080"/>
                </a:solidFill>
              </a:rPr>
              <a:t>private </a:t>
            </a:r>
            <a:r>
              <a:rPr lang="en-US" altLang="en-US" sz="1400" dirty="0" err="1"/>
              <a:t>ImageSwitcher</a:t>
            </a:r>
            <a:r>
              <a:rPr lang="en-US" altLang="en-US" sz="1400" dirty="0"/>
              <a:t>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>
                <a:solidFill>
                  <a:srgbClr val="000080"/>
                </a:solidFill>
              </a:rPr>
              <a:t>private </a:t>
            </a:r>
            <a:r>
              <a:rPr lang="en-US" altLang="en-US" sz="1400" dirty="0"/>
              <a:t>Button 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btnViewWindows</a:t>
            </a:r>
            <a:r>
              <a:rPr lang="en-US" altLang="en-US" sz="1400" dirty="0" err="1"/>
              <a:t>,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btnViewButterfly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endParaRPr lang="en-US" alt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1">
            <a:extLst>
              <a:ext uri="{FF2B5EF4-FFF2-40B4-BE49-F238E27FC236}">
                <a16:creationId xmlns:a16="http://schemas.microsoft.com/office/drawing/2014/main" id="{B79FAD63-2AB9-8146-A15E-5BA65A4CEDE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D631B4E-42EB-6849-9021-1910313B39B1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1506" name="Footer Placeholder 2">
            <a:extLst>
              <a:ext uri="{FF2B5EF4-FFF2-40B4-BE49-F238E27FC236}">
                <a16:creationId xmlns:a16="http://schemas.microsoft.com/office/drawing/2014/main" id="{AD928138-A016-8247-AB6D-9B687451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683D5A70-46B0-1441-A216-481E92EA8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BB4770C-2D00-4E45-900C-9FEF7A7BACF2}" type="slidenum">
              <a:rPr lang="en-US" altLang="en-US" smtClean="0">
                <a:latin typeface="Garamond" panose="02020404030301010803" pitchFamily="18" charset="0"/>
              </a:rPr>
              <a:pPr/>
              <a:t>6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CEE9E861-3E4B-714B-9F80-F48E51054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422275"/>
            <a:ext cx="6970713" cy="50466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dirty="0">
                <a:solidFill>
                  <a:srgbClr val="808000"/>
                </a:solidFill>
              </a:rPr>
              <a:t>@Override</a:t>
            </a:r>
            <a:br>
              <a:rPr lang="en-US" altLang="en-US" sz="1400" dirty="0">
                <a:solidFill>
                  <a:srgbClr val="808000"/>
                </a:solidFill>
              </a:rPr>
            </a:br>
            <a:r>
              <a:rPr lang="en-US" altLang="en-US" sz="1400" b="1" dirty="0">
                <a:solidFill>
                  <a:srgbClr val="000080"/>
                </a:solidFill>
              </a:rPr>
              <a:t>protected void </a:t>
            </a:r>
            <a:r>
              <a:rPr lang="en-US" altLang="en-US" sz="1400" dirty="0" err="1"/>
              <a:t>onCreate</a:t>
            </a:r>
            <a:r>
              <a:rPr lang="en-US" altLang="en-US" sz="1400" dirty="0"/>
              <a:t>(Bundle </a:t>
            </a:r>
            <a:r>
              <a:rPr lang="en-US" altLang="en-US" sz="1400" dirty="0" err="1"/>
              <a:t>savedInstanceState</a:t>
            </a:r>
            <a:r>
              <a:rPr lang="en-US" altLang="en-US" sz="1400" dirty="0"/>
              <a:t>) {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000080"/>
                </a:solidFill>
              </a:rPr>
              <a:t>super</a:t>
            </a:r>
            <a:r>
              <a:rPr lang="en-US" altLang="en-US" sz="1400" dirty="0" err="1"/>
              <a:t>.onCreate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savedInstanceState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dirty="0" err="1"/>
              <a:t>setContentView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R.layout.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activity_main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b="1" dirty="0">
                <a:solidFill>
                  <a:srgbClr val="660E7A"/>
                </a:solidFill>
              </a:rPr>
              <a:t> </a:t>
            </a:r>
            <a:r>
              <a:rPr lang="en-US" altLang="en-US" sz="1400" dirty="0"/>
              <a:t>= (</a:t>
            </a:r>
            <a:r>
              <a:rPr lang="en-US" altLang="en-US" sz="1400" dirty="0" err="1"/>
              <a:t>ImageSwitcher</a:t>
            </a:r>
            <a:r>
              <a:rPr lang="en-US" altLang="en-US" sz="1400" dirty="0"/>
              <a:t>) </a:t>
            </a:r>
            <a:r>
              <a:rPr lang="en-US" altLang="en-US" sz="1400" dirty="0" err="1"/>
              <a:t>findViewById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R.id.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imageSwitcher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 err="1"/>
              <a:t>.setInAnimation</a:t>
            </a:r>
            <a:r>
              <a:rPr lang="en-US" altLang="en-US" sz="1400" dirty="0"/>
              <a:t>(</a:t>
            </a:r>
            <a:r>
              <a:rPr lang="en-US" altLang="en-US" sz="1400" dirty="0" err="1"/>
              <a:t>AnimationUtils.</a:t>
            </a:r>
            <a:r>
              <a:rPr lang="en-US" altLang="en-US" sz="1400" i="1" dirty="0" err="1"/>
              <a:t>loadAnimation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this</a:t>
            </a:r>
            <a:r>
              <a:rPr lang="en-US" altLang="en-US" sz="1400" dirty="0"/>
              <a:t>,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android.R.anim.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fade_in</a:t>
            </a:r>
            <a:r>
              <a:rPr lang="en-US" altLang="en-US" sz="1400" dirty="0"/>
              <a:t>));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 err="1"/>
              <a:t>.setOutAnimation</a:t>
            </a:r>
            <a:r>
              <a:rPr lang="en-US" altLang="en-US" sz="1400" dirty="0"/>
              <a:t>(</a:t>
            </a:r>
            <a:r>
              <a:rPr lang="en-US" altLang="en-US" sz="1400" dirty="0" err="1"/>
              <a:t>AnimationUtils.</a:t>
            </a:r>
            <a:r>
              <a:rPr lang="en-US" altLang="en-US" sz="1400" i="1" dirty="0" err="1"/>
              <a:t>loadAnimation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this</a:t>
            </a:r>
            <a:r>
              <a:rPr lang="en-US" altLang="en-US" sz="1400" dirty="0"/>
              <a:t>,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android.R.anim.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fade_out</a:t>
            </a:r>
            <a:r>
              <a:rPr lang="en-US" altLang="en-US" sz="1400" dirty="0"/>
              <a:t>));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btnViewWindows</a:t>
            </a:r>
            <a:r>
              <a:rPr lang="en-US" altLang="en-US" sz="1400" b="1" dirty="0">
                <a:solidFill>
                  <a:srgbClr val="660E7A"/>
                </a:solidFill>
              </a:rPr>
              <a:t> </a:t>
            </a:r>
            <a:r>
              <a:rPr lang="en-US" altLang="en-US" sz="1400" dirty="0"/>
              <a:t>= (Button) </a:t>
            </a:r>
            <a:r>
              <a:rPr lang="en-US" altLang="en-US" sz="1400" dirty="0" err="1"/>
              <a:t>findViewById</a:t>
            </a:r>
            <a:r>
              <a:rPr lang="en-US" altLang="en-US" sz="1400" dirty="0"/>
              <a:t>(R.id.</a:t>
            </a:r>
            <a:r>
              <a:rPr lang="en-US" altLang="en-US" sz="1400" b="1" i="1" dirty="0">
                <a:solidFill>
                  <a:srgbClr val="660E7A"/>
                </a:solidFill>
              </a:rPr>
              <a:t>button2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btnViewButterfly</a:t>
            </a:r>
            <a:r>
              <a:rPr lang="en-US" altLang="en-US" sz="1400" b="1" dirty="0">
                <a:solidFill>
                  <a:srgbClr val="660E7A"/>
                </a:solidFill>
              </a:rPr>
              <a:t> </a:t>
            </a:r>
            <a:r>
              <a:rPr lang="en-US" altLang="en-US" sz="1400" dirty="0"/>
              <a:t>= (Button) </a:t>
            </a:r>
            <a:r>
              <a:rPr lang="en-US" altLang="en-US" sz="1400" dirty="0" err="1"/>
              <a:t>findViewById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R.id.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button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 err="1"/>
              <a:t>.setFactory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ViewSwitcher.ViewFactory</a:t>
            </a:r>
            <a:r>
              <a:rPr lang="en-US" altLang="en-US" sz="1400" dirty="0"/>
              <a:t>() {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dirty="0">
                <a:solidFill>
                  <a:srgbClr val="808000"/>
                </a:solidFill>
              </a:rPr>
              <a:t>@Override</a:t>
            </a:r>
            <a:br>
              <a:rPr lang="en-US" altLang="en-US" sz="1400" dirty="0">
                <a:solidFill>
                  <a:srgbClr val="808000"/>
                </a:solidFill>
              </a:rPr>
            </a:br>
            <a:r>
              <a:rPr lang="en-US" altLang="en-US" sz="1400" dirty="0">
                <a:solidFill>
                  <a:srgbClr val="808000"/>
                </a:solidFill>
              </a:rPr>
              <a:t>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</a:t>
            </a:r>
            <a:r>
              <a:rPr lang="en-US" altLang="en-US" sz="1400" dirty="0"/>
              <a:t>View </a:t>
            </a:r>
            <a:r>
              <a:rPr lang="en-US" altLang="en-US" sz="1400" dirty="0" err="1"/>
              <a:t>makeView</a:t>
            </a:r>
            <a:r>
              <a:rPr lang="en-US" altLang="en-US" sz="1400" dirty="0"/>
              <a:t>() {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 </a:t>
            </a:r>
            <a:r>
              <a:rPr lang="en-US" altLang="en-US" sz="1400" dirty="0" err="1"/>
              <a:t>myView</a:t>
            </a:r>
            <a:r>
              <a:rPr lang="en-US" altLang="en-US" sz="1400" dirty="0"/>
              <a:t> = 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ImageView</a:t>
            </a:r>
            <a:r>
              <a:rPr lang="en-US" altLang="en-US" sz="1400" dirty="0"/>
              <a:t>(</a:t>
            </a:r>
            <a:r>
              <a:rPr lang="en-US" altLang="en-US" sz="1400" dirty="0" err="1"/>
              <a:t>getApplicationContext</a:t>
            </a:r>
            <a:r>
              <a:rPr lang="en-US" altLang="en-US" sz="1400" dirty="0"/>
              <a:t>());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myView.setScaleType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ImageView.ScaleType.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FIT_CENTER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 err="1"/>
              <a:t>myView.setLayoutParams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ImageSwitcher.LayoutParams</a:t>
            </a:r>
            <a:r>
              <a:rPr lang="en-US" altLang="en-US" sz="1400" dirty="0"/>
              <a:t>(</a:t>
            </a:r>
            <a:br>
              <a:rPr lang="en-US" altLang="en-US" sz="1400" dirty="0"/>
            </a:br>
            <a:r>
              <a:rPr lang="en-US" altLang="en-US" sz="1400" dirty="0"/>
              <a:t>                    </a:t>
            </a:r>
            <a:r>
              <a:rPr lang="en-US" altLang="en-US" sz="1400" dirty="0" err="1"/>
              <a:t>ActionBar.LayoutParams.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WRAP_CONTENT</a:t>
            </a:r>
            <a:r>
              <a:rPr lang="en-US" altLang="en-US" sz="1400" dirty="0"/>
              <a:t>, 	</a:t>
            </a:r>
            <a:r>
              <a:rPr lang="en-US" altLang="en-US" sz="1400" dirty="0" err="1"/>
              <a:t>ActionBar.LayoutParams.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WRAP_CONTENT</a:t>
            </a:r>
            <a:r>
              <a:rPr lang="en-US" altLang="en-US" sz="1400" dirty="0"/>
              <a:t>));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b="1" dirty="0">
                <a:solidFill>
                  <a:srgbClr val="000080"/>
                </a:solidFill>
              </a:rPr>
              <a:t>return </a:t>
            </a:r>
            <a:r>
              <a:rPr lang="en-US" altLang="en-US" sz="1400" dirty="0" err="1"/>
              <a:t>myView</a:t>
            </a:r>
            <a:r>
              <a:rPr lang="en-US" altLang="en-US" sz="1400" dirty="0"/>
              <a:t>;</a:t>
            </a:r>
            <a:br>
              <a:rPr lang="en-US" altLang="en-US" sz="1400" dirty="0"/>
            </a:br>
            <a:r>
              <a:rPr lang="en-US" altLang="en-US" sz="1400" dirty="0"/>
              <a:t>        }</a:t>
            </a:r>
            <a:br>
              <a:rPr lang="en-US" altLang="en-US" sz="1400" dirty="0"/>
            </a:br>
            <a:r>
              <a:rPr lang="en-US" altLang="en-US" sz="1400" dirty="0"/>
              <a:t>    });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1">
            <a:extLst>
              <a:ext uri="{FF2B5EF4-FFF2-40B4-BE49-F238E27FC236}">
                <a16:creationId xmlns:a16="http://schemas.microsoft.com/office/drawing/2014/main" id="{565D69E6-A8EF-DB44-B14F-AED8403F49F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D1C773D-8AF6-C642-A78E-D6624C6E94B6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2530" name="Footer Placeholder 2">
            <a:extLst>
              <a:ext uri="{FF2B5EF4-FFF2-40B4-BE49-F238E27FC236}">
                <a16:creationId xmlns:a16="http://schemas.microsoft.com/office/drawing/2014/main" id="{51EF352C-7095-F946-B8F3-8577E89CE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2531" name="Slide Number Placeholder 3">
            <a:extLst>
              <a:ext uri="{FF2B5EF4-FFF2-40B4-BE49-F238E27FC236}">
                <a16:creationId xmlns:a16="http://schemas.microsoft.com/office/drawing/2014/main" id="{84AC7CBF-83CD-4245-8853-EC79C03A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F40FBFB-39AE-604B-A6BF-4929641C8BA2}" type="slidenum">
              <a:rPr lang="en-US" altLang="en-US" smtClean="0">
                <a:latin typeface="Garamond" panose="02020404030301010803" pitchFamily="18" charset="0"/>
              </a:rPr>
              <a:pPr/>
              <a:t>7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2532" name="Rectangle 1">
            <a:extLst>
              <a:ext uri="{FF2B5EF4-FFF2-40B4-BE49-F238E27FC236}">
                <a16:creationId xmlns:a16="http://schemas.microsoft.com/office/drawing/2014/main" id="{902B8BF7-4C7C-3C4B-828C-C77686DBF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938" y="463550"/>
            <a:ext cx="7110412" cy="41846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btnViewWindows</a:t>
            </a:r>
            <a:r>
              <a:rPr lang="en-US" altLang="en-US" sz="1400" dirty="0" err="1"/>
              <a:t>.setOnClickListener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View.OnClickListener</a:t>
            </a:r>
            <a:r>
              <a:rPr lang="en-US" altLang="en-US" sz="1400" dirty="0"/>
              <a:t>() {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>
                <a:solidFill>
                  <a:srgbClr val="808000"/>
                </a:solidFill>
              </a:rPr>
              <a:t>@Override</a:t>
            </a:r>
            <a:br>
              <a:rPr lang="en-US" altLang="en-US" sz="1400" dirty="0">
                <a:solidFill>
                  <a:srgbClr val="808000"/>
                </a:solidFill>
              </a:rPr>
            </a:br>
            <a:r>
              <a:rPr lang="en-US" altLang="en-US" sz="1400" dirty="0">
                <a:solidFill>
                  <a:srgbClr val="808000"/>
                </a:solidFill>
              </a:rPr>
              <a:t>    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void </a:t>
            </a:r>
            <a:r>
              <a:rPr lang="en-US" altLang="en-US" sz="1400" dirty="0" err="1"/>
              <a:t>onClick</a:t>
            </a:r>
            <a:r>
              <a:rPr lang="en-US" altLang="en-US" sz="1400" dirty="0"/>
              <a:t>(View v) {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Toast.</a:t>
            </a:r>
            <a:r>
              <a:rPr lang="en-US" altLang="en-US" sz="1400" i="1" dirty="0" err="1"/>
              <a:t>makeText</a:t>
            </a:r>
            <a:r>
              <a:rPr lang="en-US" altLang="en-US" sz="1400" dirty="0"/>
              <a:t>(</a:t>
            </a:r>
            <a:r>
              <a:rPr lang="en-US" altLang="en-US" sz="1400" dirty="0" err="1"/>
              <a:t>getApplicationContext</a:t>
            </a:r>
            <a:r>
              <a:rPr lang="en-US" altLang="en-US" sz="1400" dirty="0"/>
              <a:t>()</a:t>
            </a:r>
            <a:br>
              <a:rPr lang="en-US" altLang="en-US" sz="1400" dirty="0"/>
            </a:br>
            <a:r>
              <a:rPr lang="en-US" altLang="en-US" sz="1400" dirty="0"/>
              <a:t>                        , </a:t>
            </a:r>
            <a:r>
              <a:rPr lang="en-US" altLang="en-US" sz="1400" b="1" dirty="0">
                <a:solidFill>
                  <a:srgbClr val="008000"/>
                </a:solidFill>
              </a:rPr>
              <a:t>"View Windows"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Toast.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400" dirty="0"/>
              <a:t>).show();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 err="1"/>
              <a:t>.setImageResource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R.mipmap.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windows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}</a:t>
            </a:r>
            <a:br>
              <a:rPr lang="en-US" altLang="en-US" sz="1400" dirty="0"/>
            </a:br>
            <a:r>
              <a:rPr lang="en-US" altLang="en-US" sz="1400" dirty="0"/>
              <a:t>        });</a:t>
            </a:r>
            <a:br>
              <a:rPr lang="en-US" altLang="en-US" sz="1400" dirty="0"/>
            </a:br>
            <a:r>
              <a:rPr lang="en-US" altLang="en-US" sz="1400" dirty="0"/>
              <a:t>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btnViewButterfly</a:t>
            </a:r>
            <a:r>
              <a:rPr lang="en-US" altLang="en-US" sz="1400" dirty="0" err="1"/>
              <a:t>.setOnClickListener</a:t>
            </a:r>
            <a:r>
              <a:rPr lang="en-US" altLang="en-US" sz="1400" dirty="0"/>
              <a:t>(</a:t>
            </a:r>
            <a:r>
              <a:rPr lang="en-US" altLang="en-US" sz="1400" b="1" dirty="0">
                <a:solidFill>
                  <a:srgbClr val="000080"/>
                </a:solidFill>
              </a:rPr>
              <a:t>new </a:t>
            </a:r>
            <a:r>
              <a:rPr lang="en-US" altLang="en-US" sz="1400" dirty="0" err="1"/>
              <a:t>View.OnClickListener</a:t>
            </a:r>
            <a:r>
              <a:rPr lang="en-US" altLang="en-US" sz="1400" dirty="0"/>
              <a:t>() {</a:t>
            </a:r>
            <a:br>
              <a:rPr lang="en-US" altLang="en-US" sz="1400" dirty="0"/>
            </a:br>
            <a:r>
              <a:rPr lang="en-US" altLang="en-US" sz="1400" dirty="0"/>
              <a:t>            </a:t>
            </a:r>
            <a:r>
              <a:rPr lang="en-US" altLang="en-US" sz="1400" dirty="0">
                <a:solidFill>
                  <a:srgbClr val="808000"/>
                </a:solidFill>
              </a:rPr>
              <a:t>@Override</a:t>
            </a:r>
            <a:br>
              <a:rPr lang="en-US" altLang="en-US" sz="1400" dirty="0">
                <a:solidFill>
                  <a:srgbClr val="808000"/>
                </a:solidFill>
              </a:rPr>
            </a:br>
            <a:r>
              <a:rPr lang="en-US" altLang="en-US" sz="1400" dirty="0">
                <a:solidFill>
                  <a:srgbClr val="808000"/>
                </a:solidFill>
              </a:rPr>
              <a:t>            </a:t>
            </a:r>
            <a:r>
              <a:rPr lang="en-US" altLang="en-US" sz="1400" b="1" dirty="0">
                <a:solidFill>
                  <a:srgbClr val="000080"/>
                </a:solidFill>
              </a:rPr>
              <a:t>public void </a:t>
            </a:r>
            <a:r>
              <a:rPr lang="en-US" altLang="en-US" sz="1400" dirty="0" err="1"/>
              <a:t>onClick</a:t>
            </a:r>
            <a:r>
              <a:rPr lang="en-US" altLang="en-US" sz="1400" dirty="0"/>
              <a:t>(View v) {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dirty="0" err="1"/>
              <a:t>Toast.</a:t>
            </a:r>
            <a:r>
              <a:rPr lang="en-US" altLang="en-US" sz="1400" i="1" dirty="0" err="1"/>
              <a:t>makeText</a:t>
            </a:r>
            <a:r>
              <a:rPr lang="en-US" altLang="en-US" sz="1400" dirty="0"/>
              <a:t>(</a:t>
            </a:r>
            <a:r>
              <a:rPr lang="en-US" altLang="en-US" sz="1400" dirty="0" err="1"/>
              <a:t>getApplicationContext</a:t>
            </a:r>
            <a:r>
              <a:rPr lang="en-US" altLang="en-US" sz="1400" dirty="0"/>
              <a:t>(), </a:t>
            </a:r>
            <a:r>
              <a:rPr lang="en-US" altLang="en-US" sz="1400" b="1" dirty="0">
                <a:solidFill>
                  <a:srgbClr val="008000"/>
                </a:solidFill>
              </a:rPr>
              <a:t>"View Butterfly"</a:t>
            </a:r>
            <a:br>
              <a:rPr lang="en-US" altLang="en-US" sz="1400" b="1" dirty="0">
                <a:solidFill>
                  <a:srgbClr val="008000"/>
                </a:solidFill>
              </a:rPr>
            </a:br>
            <a:r>
              <a:rPr lang="en-US" altLang="en-US" sz="1400" b="1" dirty="0">
                <a:solidFill>
                  <a:srgbClr val="008000"/>
                </a:solidFill>
              </a:rPr>
              <a:t>                        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Toast.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LENGTH_LONG</a:t>
            </a:r>
            <a:r>
              <a:rPr lang="en-US" altLang="en-US" sz="1400" dirty="0"/>
              <a:t>).show();</a:t>
            </a:r>
            <a:br>
              <a:rPr lang="en-US" altLang="en-US" sz="1400" dirty="0"/>
            </a:br>
            <a:r>
              <a:rPr lang="en-US" altLang="en-US" sz="1400" dirty="0"/>
              <a:t>                </a:t>
            </a:r>
            <a:r>
              <a:rPr lang="en-US" altLang="en-US" sz="1400" b="1" dirty="0" err="1">
                <a:solidFill>
                  <a:srgbClr val="660E7A"/>
                </a:solidFill>
              </a:rPr>
              <a:t>imgSwitcher</a:t>
            </a:r>
            <a:r>
              <a:rPr lang="en-US" altLang="en-US" sz="1400" dirty="0" err="1"/>
              <a:t>.setImageResource</a:t>
            </a:r>
            <a:r>
              <a:rPr lang="en-US" altLang="en-US" sz="1400" dirty="0"/>
              <a:t>(</a:t>
            </a:r>
            <a:r>
              <a:rPr lang="en-US" altLang="en-US" sz="1400" dirty="0" err="1"/>
              <a:t>R.mipmap.</a:t>
            </a:r>
            <a:r>
              <a:rPr lang="en-US" altLang="en-US" sz="1400" b="1" i="1" dirty="0" err="1">
                <a:solidFill>
                  <a:srgbClr val="660E7A"/>
                </a:solidFill>
              </a:rPr>
              <a:t>butterfly</a:t>
            </a:r>
            <a:r>
              <a:rPr lang="en-US" altLang="en-US" sz="1400" dirty="0"/>
              <a:t>);</a:t>
            </a:r>
            <a:br>
              <a:rPr lang="en-US" altLang="en-US" sz="1400" dirty="0"/>
            </a:br>
            <a:r>
              <a:rPr lang="en-US" altLang="en-US" sz="1400" dirty="0"/>
              <a:t>            }</a:t>
            </a:r>
            <a:br>
              <a:rPr lang="en-US" altLang="en-US" sz="1400" dirty="0"/>
            </a:br>
            <a:r>
              <a:rPr lang="en-US" altLang="en-US" sz="1400" dirty="0"/>
              <a:t>        });</a:t>
            </a:r>
            <a:br>
              <a:rPr lang="en-US" altLang="en-US" sz="1400" dirty="0"/>
            </a:br>
            <a:r>
              <a:rPr lang="en-US" altLang="en-US" sz="1400" dirty="0"/>
              <a:t>    }</a:t>
            </a:r>
            <a:br>
              <a:rPr lang="en-US" altLang="en-US" sz="1400" dirty="0"/>
            </a:br>
            <a:r>
              <a:rPr lang="en-US" altLang="en-US" sz="1400" dirty="0"/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Date Placeholder 1">
            <a:extLst>
              <a:ext uri="{FF2B5EF4-FFF2-40B4-BE49-F238E27FC236}">
                <a16:creationId xmlns:a16="http://schemas.microsoft.com/office/drawing/2014/main" id="{24FD6DC3-7980-334B-B36F-E284777C6CE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DB16489-8EB1-8340-BD6C-E1B86A9CDC59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3554" name="Footer Placeholder 2">
            <a:extLst>
              <a:ext uri="{FF2B5EF4-FFF2-40B4-BE49-F238E27FC236}">
                <a16:creationId xmlns:a16="http://schemas.microsoft.com/office/drawing/2014/main" id="{6B202AFD-66FF-2449-A08B-EA6314E4B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66FE3156-0E32-1B47-A761-5BCAD1742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EBC2918-7076-D043-AEAE-C637507243AD}" type="slidenum">
              <a:rPr lang="en-US" altLang="en-US" smtClean="0">
                <a:latin typeface="Garamond" panose="02020404030301010803" pitchFamily="18" charset="0"/>
              </a:rPr>
              <a:pPr/>
              <a:t>8</a:t>
            </a:fld>
            <a:endParaRPr lang="en-US" altLang="en-US">
              <a:latin typeface="Garamond" panose="02020404030301010803" pitchFamily="18" charset="0"/>
            </a:endParaRPr>
          </a:p>
        </p:txBody>
      </p:sp>
      <p:pic>
        <p:nvPicPr>
          <p:cNvPr id="23556" name="Picture 2">
            <a:extLst>
              <a:ext uri="{FF2B5EF4-FFF2-40B4-BE49-F238E27FC236}">
                <a16:creationId xmlns:a16="http://schemas.microsoft.com/office/drawing/2014/main" id="{CA09CC2F-5303-E44D-A046-E8D975946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439738"/>
            <a:ext cx="2933700" cy="54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3">
            <a:extLst>
              <a:ext uri="{FF2B5EF4-FFF2-40B4-BE49-F238E27FC236}">
                <a16:creationId xmlns:a16="http://schemas.microsoft.com/office/drawing/2014/main" id="{431C0427-F370-D949-8A0D-51752A6D1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39738"/>
            <a:ext cx="2933700" cy="54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Date Placeholder 1">
            <a:extLst>
              <a:ext uri="{FF2B5EF4-FFF2-40B4-BE49-F238E27FC236}">
                <a16:creationId xmlns:a16="http://schemas.microsoft.com/office/drawing/2014/main" id="{2AC1EFCD-C151-8941-99A3-C39958D6854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5F44246-69A0-0C43-975F-9C0D9B5376B4}" type="datetime1">
              <a:rPr lang="en-US" altLang="en-US" smtClean="0">
                <a:latin typeface="Garamond" panose="02020404030301010803" pitchFamily="18" charset="0"/>
              </a:rPr>
              <a:pPr/>
              <a:t>3/1/21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4578" name="Footer Placeholder 2">
            <a:extLst>
              <a:ext uri="{FF2B5EF4-FFF2-40B4-BE49-F238E27FC236}">
                <a16:creationId xmlns:a16="http://schemas.microsoft.com/office/drawing/2014/main" id="{4389B934-1F3A-3641-AFA9-F2AC6EEB6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50F424A2-B77D-C44B-AD87-D92CFCBD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94E4A4C-8252-CC48-93B3-3791DBE6660C}" type="slidenum">
              <a:rPr lang="en-US" altLang="en-US" smtClean="0">
                <a:latin typeface="Garamond" panose="02020404030301010803" pitchFamily="18" charset="0"/>
              </a:rPr>
              <a:pPr/>
              <a:t>9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8DD9B4B6-F763-B44F-9ECB-791CE229A31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666750"/>
          </a:xfrm>
        </p:spPr>
        <p:txBody>
          <a:bodyPr anchor="ctr"/>
          <a:lstStyle/>
          <a:p>
            <a:pPr eaLnBrk="1" hangingPunct="1"/>
            <a:r>
              <a:rPr lang="en-US" altLang="en-US" sz="4000"/>
              <a:t>GridView</a:t>
            </a:r>
          </a:p>
        </p:txBody>
      </p:sp>
      <p:sp>
        <p:nvSpPr>
          <p:cNvPr id="24581" name="Rectangle 3">
            <a:extLst>
              <a:ext uri="{FF2B5EF4-FFF2-40B4-BE49-F238E27FC236}">
                <a16:creationId xmlns:a16="http://schemas.microsoft.com/office/drawing/2014/main" id="{CDC6DB9A-FEBE-5545-BBDD-07615A575CC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3850" y="915988"/>
            <a:ext cx="8229600" cy="3868737"/>
          </a:xfrm>
        </p:spPr>
        <p:txBody>
          <a:bodyPr/>
          <a:lstStyle/>
          <a:p>
            <a:r>
              <a:rPr lang="en-US" altLang="en-US" sz="2000">
                <a:cs typeface="ＭＳ Ｐゴシック" panose="020B0600070205080204" pitchFamily="34" charset="-128"/>
              </a:rPr>
              <a:t>The GridView shows items in a two-dimensional scrolling grid</a:t>
            </a:r>
          </a:p>
          <a:p>
            <a:r>
              <a:rPr lang="en-US" altLang="en-US" sz="2000">
                <a:cs typeface="ＭＳ Ｐゴシック" panose="020B0600070205080204" pitchFamily="34" charset="-128"/>
              </a:rPr>
              <a:t>Use the GridView together with an ImageView to display a series of images</a:t>
            </a:r>
          </a:p>
          <a:p>
            <a:r>
              <a:rPr lang="en-US" altLang="en-US" sz="2000">
                <a:cs typeface="ＭＳ Ｐゴシック" panose="020B0600070205080204" pitchFamily="34" charset="-128"/>
              </a:rPr>
              <a:t>Create a new app and name it Grid</a:t>
            </a:r>
          </a:p>
          <a:p>
            <a:r>
              <a:rPr lang="en-US" altLang="en-US" sz="2000">
                <a:cs typeface="ＭＳ Ｐゴシック" panose="020B0600070205080204" pitchFamily="34" charset="-128"/>
              </a:rPr>
              <a:t>Add the windows and butterfly images to the res/mipmap folder</a:t>
            </a:r>
          </a:p>
          <a:p>
            <a:r>
              <a:rPr lang="en-US" altLang="en-US" sz="2000">
                <a:cs typeface="ＭＳ Ｐゴシック" panose="020B0600070205080204" pitchFamily="34" charset="-128"/>
              </a:rPr>
              <a:t>Modify activity_main.xml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52687703</TotalTime>
  <Words>3467</Words>
  <Application>Microsoft Macintosh PowerPoint</Application>
  <PresentationFormat>On-screen Show (4:3)</PresentationFormat>
  <Paragraphs>160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Roboto Mono</vt:lpstr>
      <vt:lpstr>Arial</vt:lpstr>
      <vt:lpstr>Garamond</vt:lpstr>
      <vt:lpstr>Tahoma</vt:lpstr>
      <vt:lpstr>Times</vt:lpstr>
      <vt:lpstr>Times New Roman</vt:lpstr>
      <vt:lpstr>Wingdings</vt:lpstr>
      <vt:lpstr>Edge</vt:lpstr>
      <vt:lpstr>CIS 470 Mobile App Development</vt:lpstr>
      <vt:lpstr>Displaying Pictures and Menus with Views</vt:lpstr>
      <vt:lpstr>ImageSwitcher</vt:lpstr>
      <vt:lpstr>PowerPoint Presentation</vt:lpstr>
      <vt:lpstr>ImageSwitcher</vt:lpstr>
      <vt:lpstr>PowerPoint Presentation</vt:lpstr>
      <vt:lpstr>PowerPoint Presentation</vt:lpstr>
      <vt:lpstr>PowerPoint Presentation</vt:lpstr>
      <vt:lpstr>GridView</vt:lpstr>
      <vt:lpstr>PowerPoint Presentation</vt:lpstr>
      <vt:lpstr>GridView</vt:lpstr>
      <vt:lpstr>GridView</vt:lpstr>
      <vt:lpstr>PowerPoint Presentation</vt:lpstr>
      <vt:lpstr>PowerPoint Presentation</vt:lpstr>
      <vt:lpstr>Using menus with views</vt:lpstr>
      <vt:lpstr>Using menus with views</vt:lpstr>
      <vt:lpstr>Using menus with views</vt:lpstr>
      <vt:lpstr>Using menus with views</vt:lpstr>
      <vt:lpstr>Using menus with views</vt:lpstr>
      <vt:lpstr>Using menus with views</vt:lpstr>
      <vt:lpstr>Homework #13</vt:lpstr>
    </vt:vector>
  </TitlesOfParts>
  <Company>Cleveland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notes for EEC685/785</dc:title>
  <dc:creator>Wenbing Zhao</dc:creator>
  <cp:lastModifiedBy>Wenbing Zhao</cp:lastModifiedBy>
  <cp:revision>2166</cp:revision>
  <dcterms:created xsi:type="dcterms:W3CDTF">2001-11-05T19:15:31Z</dcterms:created>
  <dcterms:modified xsi:type="dcterms:W3CDTF">2021-03-01T21:22:14Z</dcterms:modified>
</cp:coreProperties>
</file>